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3"/>
  </p:notesMasterIdLst>
  <p:sldIdLst>
    <p:sldId id="269" r:id="rId5"/>
    <p:sldId id="266" r:id="rId6"/>
    <p:sldId id="297" r:id="rId7"/>
    <p:sldId id="295" r:id="rId8"/>
    <p:sldId id="300" r:id="rId9"/>
    <p:sldId id="308" r:id="rId10"/>
    <p:sldId id="309" r:id="rId11"/>
    <p:sldId id="298" r:id="rId12"/>
    <p:sldId id="294" r:id="rId13"/>
    <p:sldId id="354" r:id="rId14"/>
    <p:sldId id="278" r:id="rId15"/>
    <p:sldId id="355" r:id="rId16"/>
    <p:sldId id="357" r:id="rId17"/>
    <p:sldId id="358" r:id="rId18"/>
    <p:sldId id="359" r:id="rId19"/>
    <p:sldId id="327" r:id="rId20"/>
    <p:sldId id="271" r:id="rId21"/>
    <p:sldId id="275" r:id="rId22"/>
    <p:sldId id="276" r:id="rId23"/>
    <p:sldId id="272" r:id="rId24"/>
    <p:sldId id="277" r:id="rId25"/>
    <p:sldId id="285" r:id="rId26"/>
    <p:sldId id="274" r:id="rId27"/>
    <p:sldId id="280" r:id="rId28"/>
    <p:sldId id="283" r:id="rId29"/>
    <p:sldId id="282" r:id="rId30"/>
    <p:sldId id="286" r:id="rId31"/>
    <p:sldId id="352" r:id="rId32"/>
    <p:sldId id="351" r:id="rId33"/>
    <p:sldId id="289" r:id="rId34"/>
    <p:sldId id="290" r:id="rId35"/>
    <p:sldId id="291" r:id="rId36"/>
    <p:sldId id="293" r:id="rId37"/>
    <p:sldId id="305" r:id="rId38"/>
    <p:sldId id="311" r:id="rId39"/>
    <p:sldId id="310" r:id="rId40"/>
    <p:sldId id="307" r:id="rId41"/>
    <p:sldId id="333" r:id="rId42"/>
    <p:sldId id="336" r:id="rId43"/>
    <p:sldId id="344" r:id="rId44"/>
    <p:sldId id="346" r:id="rId45"/>
    <p:sldId id="332" r:id="rId46"/>
    <p:sldId id="312" r:id="rId47"/>
    <p:sldId id="313" r:id="rId48"/>
    <p:sldId id="314" r:id="rId49"/>
    <p:sldId id="324" r:id="rId50"/>
    <p:sldId id="343" r:id="rId51"/>
    <p:sldId id="338" r:id="rId52"/>
    <p:sldId id="350" r:id="rId53"/>
    <p:sldId id="337" r:id="rId54"/>
    <p:sldId id="341" r:id="rId55"/>
    <p:sldId id="340" r:id="rId56"/>
    <p:sldId id="342" r:id="rId57"/>
    <p:sldId id="315" r:id="rId58"/>
    <p:sldId id="345" r:id="rId59"/>
    <p:sldId id="347" r:id="rId60"/>
    <p:sldId id="316" r:id="rId61"/>
    <p:sldId id="329" r:id="rId62"/>
    <p:sldId id="321" r:id="rId63"/>
    <p:sldId id="322" r:id="rId64"/>
    <p:sldId id="323" r:id="rId65"/>
    <p:sldId id="348" r:id="rId66"/>
    <p:sldId id="330" r:id="rId67"/>
    <p:sldId id="334" r:id="rId68"/>
    <p:sldId id="335" r:id="rId69"/>
    <p:sldId id="349" r:id="rId70"/>
    <p:sldId id="353" r:id="rId71"/>
    <p:sldId id="264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34C470"/>
    <a:srgbClr val="2CA45D"/>
    <a:srgbClr val="C49D4F"/>
    <a:srgbClr val="F5A32B"/>
    <a:srgbClr val="A07D36"/>
    <a:srgbClr val="F8C374"/>
    <a:srgbClr val="F87CD8"/>
    <a:srgbClr val="DA33FB"/>
    <a:srgbClr val="E47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F87B7C-CA84-38A8-9ECC-099B287561A8}" v="3051" dt="2024-12-01T11:54:34.710"/>
    <p1510:client id="{45E3E5B3-069F-68C0-D1DC-EF6AA12E3B31}" v="1642" dt="2024-12-01T13:38:13.753"/>
    <p1510:client id="{5B656C06-E5A0-406E-9ACE-126369B824A7}" v="9183" dt="2024-12-01T14:20:51.176"/>
    <p1510:client id="{6E9D7FEA-C0A7-3725-A1F1-66C548852B92}" v="418" dt="2024-12-01T14:18:11.300"/>
    <p1510:client id="{D9E73ABE-27C4-4617-506D-F10F03486042}" v="306" dt="2024-12-01T07:45:30.067"/>
    <p1510:client id="{F3635CDF-6040-4608-848E-D8B6499B3E62}" v="3" dt="2024-12-01T13:39:46.7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4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79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DD571-E22F-4A38-B450-8CCBD829A548}" type="datetimeFigureOut">
              <a:rPr lang="en-US"/>
              <a:t>12/21/2024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C2C40-CB1C-4820-9151-EC51EC2E7E0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56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974584-F7C5-6440-926F-F6A9781D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10" y="2484470"/>
            <a:ext cx="7552916" cy="21305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7436C2F-09FF-014A-84CC-E0A18AFE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792" y="138819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9423-CD2E-4FE4-A0A5-BF1DF9A8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21021-E600-4985-9CB7-C91662580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65E1-9312-40C9-B537-2EF2373A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D5D2-711E-4128-B02F-A2F5F3B7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A264A-3B0E-4789-8D33-E3B8BB42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6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CD398-88C4-4D5A-B800-66982108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AE657-6D14-4EC6-AF23-3733CA7EC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13624-5ED1-471D-B870-97A86379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89F5-C44A-423E-A411-0170507E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F323-E5A0-4612-B41A-6BBC2FFF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3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A72F24-C2F4-A848-9526-6DDE30323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B5A9DDA-5C61-C94F-9C1E-F412423AF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B9CE1BE-CD51-BD42-A659-2F084EB57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707C4E-5419-8141-80B3-E4B112655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362EF-E079-514F-814C-6085176CA7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AC75DAD-32BC-CC41-8DF4-9E68DB3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17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AB2A1-27FC-7D46-BBF1-72410CED55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70A3AA-4210-FB4E-9790-9D6891AFF65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8B6F196-1924-E341-B33B-77AEF4A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8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E2BF-67D0-421C-B0EA-C2FDA38E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459D-4DBB-4B08-B28E-38CB2945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D5826-9D5D-45F7-9039-C9593873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35230-6E6B-4AE2-A238-476A2293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195B-3566-4F5A-8A17-C0D9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64FFA-F5D7-4974-90D5-37C1E4F5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1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3013-51BB-4A17-B3BD-969427C6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5D238-163E-4CA0-8D72-013A528AF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BFD3-F57E-442B-B0D6-44B28B98A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C678E-A9F6-402F-AB68-0001BA3C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1CE1F-0133-4A8E-9510-3927C275A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12791-1A66-47A2-B8AB-CF2C849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3D370-BE25-4CF9-8D18-A8B0D628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9EFB-2082-4B18-8532-2E058DF9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2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482C-C319-43FD-93FF-980D21E2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3A496-9194-4AF3-A700-304E648B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3CEB3-10DB-4C6B-B786-6EA61FEA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844B-2D32-4E86-8B10-61DBDBE5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1782B-EB6A-4988-856E-D6637A15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005B5-4499-443A-AEC7-4504692A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E9E49-7000-42FC-9389-8FC847AA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6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FE04-76D2-4EE9-82B4-6CF8BDA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15A4-C64A-4FDE-8E67-809F9ECF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9654-FEE0-4F7C-9F7E-E613641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672D7-560C-46F5-B38A-5864AF61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3971-AB39-461C-BCDD-6F82E9DF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7803C-62B5-41B0-9BE1-73F06662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3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523E-938F-438E-ACC4-357650D6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72DA9-4F67-4E76-B94A-2A066F0C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3" indent="0">
              <a:buNone/>
              <a:defRPr sz="2000"/>
            </a:lvl5pPr>
            <a:lvl6pPr marL="2285978" indent="0">
              <a:buNone/>
              <a:defRPr sz="2000"/>
            </a:lvl6pPr>
            <a:lvl7pPr marL="2743174" indent="0">
              <a:buNone/>
              <a:defRPr sz="2000"/>
            </a:lvl7pPr>
            <a:lvl8pPr marL="3200370" indent="0">
              <a:buNone/>
              <a:defRPr sz="2000"/>
            </a:lvl8pPr>
            <a:lvl9pPr marL="3657565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FDD4-868B-425C-9784-E80DB7C01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53192-BC34-458B-84D8-10413109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140DD-DF78-4ACA-994A-2C80E82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55A00-460B-4060-8FC4-6AE015CD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8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8DD69-FB8A-4188-BFE4-CBF509E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15C50-137C-4155-8543-556E7E21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6A1DE-66DD-40F1-896C-01B693106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2F8D-62B3-48AF-BAF5-944399905ED0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912B1-2F8B-49C2-9253-FDAAEF5D9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3CF23-BB91-472C-8560-11C5F5282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6.png"/><Relationship Id="rId7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microsoft.com/office/2007/relationships/hdphoto" Target="../media/hdphoto3.wdp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3.wdp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0.png"/><Relationship Id="rId7" Type="http://schemas.openxmlformats.org/officeDocument/2006/relationships/image" Target="../media/image1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86.png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Pharmacy - Free signs icons">
            <a:extLst>
              <a:ext uri="{FF2B5EF4-FFF2-40B4-BE49-F238E27FC236}">
                <a16:creationId xmlns:a16="http://schemas.microsoft.com/office/drawing/2014/main" id="{71E35F84-371A-9A96-8E5D-078BC1F2EA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326" b="7626"/>
          <a:stretch/>
        </p:blipFill>
        <p:spPr>
          <a:xfrm>
            <a:off x="8975586" y="2758108"/>
            <a:ext cx="2002285" cy="1992928"/>
          </a:xfrm>
          <a:prstGeom prst="rect">
            <a:avLst/>
          </a:prstGeom>
          <a:ln>
            <a:noFill/>
          </a:ln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/>
        </p:nvSpPr>
        <p:spPr>
          <a:xfrm>
            <a:off x="404310" y="2484470"/>
            <a:ext cx="5691690" cy="2130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Segoe UI"/>
                <a:cs typeface="Segoe UI"/>
              </a:rPr>
              <a:t>약물 공동처방</a:t>
            </a:r>
          </a:p>
          <a:p>
            <a:r>
              <a:rPr lang="ko-KR" altLang="en-US">
                <a:latin typeface="Segoe UI"/>
                <a:cs typeface="Segoe UI"/>
              </a:rPr>
              <a:t>네트워크 분석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7165814A-5271-4039-9F12-014787DA9EF7}"/>
              </a:ext>
            </a:extLst>
          </p:cNvPr>
          <p:cNvSpPr>
            <a:spLocks noGrp="1"/>
          </p:cNvSpPr>
          <p:nvPr/>
        </p:nvSpPr>
        <p:spPr>
          <a:xfrm>
            <a:off x="426082" y="4755528"/>
            <a:ext cx="4938397" cy="12080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000" b="1" err="1">
                <a:solidFill>
                  <a:schemeClr val="accent2"/>
                </a:solidFill>
                <a:latin typeface="Segoe UI"/>
                <a:cs typeface="Segoe UI"/>
              </a:rPr>
              <a:t>소네과</a:t>
            </a:r>
            <a:r>
              <a:rPr lang="ko-KR" altLang="en-US" sz="2000" b="1">
                <a:solidFill>
                  <a:schemeClr val="accent2"/>
                </a:solidFill>
                <a:latin typeface="Segoe UI"/>
                <a:cs typeface="Segoe UI"/>
              </a:rPr>
              <a:t> 1조: 이영석, </a:t>
            </a:r>
            <a:r>
              <a:rPr lang="ko-KR" altLang="en-US" sz="2000" b="1" err="1">
                <a:solidFill>
                  <a:schemeClr val="accent2"/>
                </a:solidFill>
                <a:latin typeface="Segoe UI"/>
                <a:cs typeface="Segoe UI"/>
              </a:rPr>
              <a:t>남유한</a:t>
            </a:r>
            <a:r>
              <a:rPr lang="ko-KR" altLang="en-US" sz="2000" b="1">
                <a:solidFill>
                  <a:schemeClr val="accent2"/>
                </a:solidFill>
                <a:latin typeface="Segoe UI"/>
                <a:cs typeface="Segoe UI"/>
              </a:rPr>
              <a:t>, 정원준</a:t>
            </a:r>
            <a:endParaRPr lang="ko-KR" altLang="en-US" sz="20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Straight Connector 4" descr="straight line">
            <a:extLst>
              <a:ext uri="{FF2B5EF4-FFF2-40B4-BE49-F238E27FC236}">
                <a16:creationId xmlns:a16="http://schemas.microsoft.com/office/drawing/2014/main" id="{C765D672-336B-734D-801A-36CBB0354E18}"/>
              </a:ext>
            </a:extLst>
          </p:cNvPr>
          <p:cNvCxnSpPr>
            <a:cxnSpLocks/>
          </p:cNvCxnSpPr>
          <p:nvPr/>
        </p:nvCxnSpPr>
        <p:spPr>
          <a:xfrm>
            <a:off x="8003949" y="2801567"/>
            <a:ext cx="1064109" cy="5071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straight line">
            <a:extLst>
              <a:ext uri="{FF2B5EF4-FFF2-40B4-BE49-F238E27FC236}">
                <a16:creationId xmlns:a16="http://schemas.microsoft.com/office/drawing/2014/main" id="{89008531-943E-8C42-82ED-72460A2D10A4}"/>
              </a:ext>
            </a:extLst>
          </p:cNvPr>
          <p:cNvCxnSpPr>
            <a:cxnSpLocks/>
          </p:cNvCxnSpPr>
          <p:nvPr/>
        </p:nvCxnSpPr>
        <p:spPr>
          <a:xfrm>
            <a:off x="9692493" y="1968403"/>
            <a:ext cx="127595" cy="7899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 descr="straight line">
            <a:extLst>
              <a:ext uri="{FF2B5EF4-FFF2-40B4-BE49-F238E27FC236}">
                <a16:creationId xmlns:a16="http://schemas.microsoft.com/office/drawing/2014/main" id="{DC6AFA79-D8E3-E745-9969-5BF09667F3B4}"/>
              </a:ext>
            </a:extLst>
          </p:cNvPr>
          <p:cNvCxnSpPr>
            <a:cxnSpLocks/>
          </p:cNvCxnSpPr>
          <p:nvPr/>
        </p:nvCxnSpPr>
        <p:spPr>
          <a:xfrm flipH="1">
            <a:off x="9168247" y="4646314"/>
            <a:ext cx="367180" cy="5665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Medicine icons | Noun Project">
            <a:extLst>
              <a:ext uri="{FF2B5EF4-FFF2-40B4-BE49-F238E27FC236}">
                <a16:creationId xmlns:a16="http://schemas.microsoft.com/office/drawing/2014/main" id="{1503B4A2-2C01-C19B-9525-553BE85A7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075" y="1019727"/>
            <a:ext cx="1085850" cy="1085850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Pill - Free medical icons">
            <a:extLst>
              <a:ext uri="{FF2B5EF4-FFF2-40B4-BE49-F238E27FC236}">
                <a16:creationId xmlns:a16="http://schemas.microsoft.com/office/drawing/2014/main" id="{61F32D1B-D399-235B-D7C2-2F950492B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876" y="2104954"/>
            <a:ext cx="1086680" cy="1079918"/>
          </a:xfrm>
          <a:prstGeom prst="rect">
            <a:avLst/>
          </a:prstGeom>
          <a:ln>
            <a:noFill/>
          </a:ln>
        </p:spPr>
      </p:pic>
      <p:sp>
        <p:nvSpPr>
          <p:cNvPr id="9" name="Oval 8" descr="oval shape">
            <a:extLst>
              <a:ext uri="{FF2B5EF4-FFF2-40B4-BE49-F238E27FC236}">
                <a16:creationId xmlns:a16="http://schemas.microsoft.com/office/drawing/2014/main" id="{EEB60046-7AC0-4C4A-9CA7-4DE66AF0F9E2}"/>
              </a:ext>
            </a:extLst>
          </p:cNvPr>
          <p:cNvSpPr/>
          <p:nvPr/>
        </p:nvSpPr>
        <p:spPr>
          <a:xfrm>
            <a:off x="8229090" y="4988471"/>
            <a:ext cx="1254207" cy="121957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" name="Picture 17" descr="Bottle, drug, drugs, medication, medications, medicine, pills ">
            <a:extLst>
              <a:ext uri="{FF2B5EF4-FFF2-40B4-BE49-F238E27FC236}">
                <a16:creationId xmlns:a16="http://schemas.microsoft.com/office/drawing/2014/main" id="{9A01D68E-FF63-A8BF-63A5-A37FBCC74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0225" y="5234408"/>
            <a:ext cx="722747" cy="722746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898BF0-9F70-3FDA-8ADE-42D19FC2B95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>
            <a:outerShdw blurRad="50800" dist="38100" dir="2700000">
              <a:srgbClr val="000000">
                <a:alpha val="6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45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5F91F-2DB6-CA43-8546-2097972C4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B1B87D1-0901-CBC5-F030-CB9D7E36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cs typeface="Segoe UI Semibold"/>
              </a:rPr>
              <a:t>보도내용</a:t>
            </a:r>
            <a:endParaRPr lang="ko-KR" altLang="en-US"/>
          </a:p>
        </p:txBody>
      </p:sp>
      <p:pic>
        <p:nvPicPr>
          <p:cNvPr id="5" name="그림 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D1950497-F8A6-FA3F-A824-3232EEE4C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0" y="1307690"/>
            <a:ext cx="5472328" cy="4605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8EA6FB-9549-FA48-8BAA-B66C6DF584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11084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D24BF25-F9B0-39C1-A0C3-DE7082A03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cs typeface="Segoe UI Semibold"/>
              </a:rPr>
              <a:t>보도내용</a:t>
            </a:r>
            <a:endParaRPr lang="ko-KR" altLang="en-US"/>
          </a:p>
        </p:txBody>
      </p:sp>
      <p:pic>
        <p:nvPicPr>
          <p:cNvPr id="5" name="그림 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F7257B5A-F2A7-E72C-F43B-BBFD97556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0" y="1307690"/>
            <a:ext cx="5472328" cy="4605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96A2AC-610B-DB8D-4C38-216C2982A4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1EB4126-D2B7-56D9-FBFC-B2AA52771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638" y="1289109"/>
            <a:ext cx="5819775" cy="273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51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B86C0-E913-CC42-F90C-4A7B1A3CF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992EA17-A611-58BA-D5FC-EC34D0F9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cs typeface="Segoe UI Semibold"/>
              </a:rPr>
              <a:t>보도내용</a:t>
            </a:r>
            <a:endParaRPr lang="ko-KR" altLang="en-US"/>
          </a:p>
        </p:txBody>
      </p:sp>
      <p:pic>
        <p:nvPicPr>
          <p:cNvPr id="5" name="그림 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54EAC474-1221-D819-5A78-DED52EF7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0" y="1307690"/>
            <a:ext cx="5472328" cy="4605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A9F849-94D1-6EE7-D868-479DBA3905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pic>
        <p:nvPicPr>
          <p:cNvPr id="7" name="그림 6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FA60D536-D06A-D36E-29C9-217C5B39E3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433"/>
          <a:stretch/>
        </p:blipFill>
        <p:spPr>
          <a:xfrm>
            <a:off x="5829419" y="4240568"/>
            <a:ext cx="5678994" cy="1349929"/>
          </a:xfrm>
          <a:prstGeom prst="rect">
            <a:avLst/>
          </a:prstGeom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FD17F57-40D0-7577-69F3-E17B806A1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638" y="1289109"/>
            <a:ext cx="5819775" cy="273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6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4AF00-8D41-9032-D666-DE215F7E4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C37F-178B-9A6E-C525-4FFE68D19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항우울제 네트워크에 대한 가설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BC09A-CA6D-B9E4-843F-2308A0321730}"/>
              </a:ext>
            </a:extLst>
          </p:cNvPr>
          <p:cNvGrpSpPr/>
          <p:nvPr/>
        </p:nvGrpSpPr>
        <p:grpSpPr>
          <a:xfrm>
            <a:off x="1256626" y="2547764"/>
            <a:ext cx="2526825" cy="2526825"/>
            <a:chOff x="4624336" y="1313619"/>
            <a:chExt cx="2987777" cy="2987777"/>
          </a:xfrm>
        </p:grpSpPr>
        <p:sp>
          <p:nvSpPr>
            <p:cNvPr id="53" name="Oval 52" descr="oval shape">
              <a:extLst>
                <a:ext uri="{FF2B5EF4-FFF2-40B4-BE49-F238E27FC236}">
                  <a16:creationId xmlns:a16="http://schemas.microsoft.com/office/drawing/2014/main" id="{757CAEF2-D3A9-B9FE-3D33-48F2BFF4BE4D}"/>
                </a:ext>
              </a:extLst>
            </p:cNvPr>
            <p:cNvSpPr/>
            <p:nvPr/>
          </p:nvSpPr>
          <p:spPr>
            <a:xfrm>
              <a:off x="4624336" y="1313619"/>
              <a:ext cx="2987777" cy="2987777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FB76F86-1C95-B35E-C747-73B84CC75026}"/>
                </a:ext>
              </a:extLst>
            </p:cNvPr>
            <p:cNvSpPr txBox="1"/>
            <p:nvPr/>
          </p:nvSpPr>
          <p:spPr>
            <a:xfrm>
              <a:off x="4873481" y="2082950"/>
              <a:ext cx="25491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</a:rPr>
                <a:t>코로나 기간 동안 </a:t>
              </a:r>
              <a:endParaRPr lang="en-US" altLang="ko-KR" sz="200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>
                  <a:solidFill>
                    <a:schemeClr val="bg1"/>
                  </a:solidFill>
                </a:rPr>
                <a:t>중증우울증 </a:t>
              </a:r>
              <a:endParaRPr lang="en-US" altLang="ko-KR" sz="200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>
                  <a:solidFill>
                    <a:schemeClr val="bg1"/>
                  </a:solidFill>
                </a:rPr>
                <a:t>발생환자 수가 증가했다</a:t>
              </a:r>
              <a:endParaRPr lang="en-US" sz="2000">
                <a:solidFill>
                  <a:schemeClr val="bg1"/>
                </a:solidFill>
              </a:endParaRP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9BF7AC77-113D-10BD-A745-F28C8F94D9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16204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09530-8D2F-959E-E687-9F8D5DED6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 descr="straight line">
            <a:extLst>
              <a:ext uri="{FF2B5EF4-FFF2-40B4-BE49-F238E27FC236}">
                <a16:creationId xmlns:a16="http://schemas.microsoft.com/office/drawing/2014/main" id="{CD4029FD-3389-2D0B-D0BA-AB0B3071CAF9}"/>
              </a:ext>
            </a:extLst>
          </p:cNvPr>
          <p:cNvCxnSpPr>
            <a:cxnSpLocks/>
          </p:cNvCxnSpPr>
          <p:nvPr/>
        </p:nvCxnSpPr>
        <p:spPr>
          <a:xfrm flipH="1">
            <a:off x="2545272" y="2416371"/>
            <a:ext cx="2596804" cy="153313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7B1A3E6-57DF-39B9-7233-BD2E175EC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항우울제 네트워크에 대한 가설</a:t>
            </a:r>
          </a:p>
        </p:txBody>
      </p:sp>
      <p:cxnSp>
        <p:nvCxnSpPr>
          <p:cNvPr id="32" name="Straight Connector 31" descr="straight line">
            <a:extLst>
              <a:ext uri="{FF2B5EF4-FFF2-40B4-BE49-F238E27FC236}">
                <a16:creationId xmlns:a16="http://schemas.microsoft.com/office/drawing/2014/main" id="{C110A8EC-5680-18A7-8BF7-7671F6AEE0CD}"/>
              </a:ext>
            </a:extLst>
          </p:cNvPr>
          <p:cNvCxnSpPr>
            <a:cxnSpLocks/>
          </p:cNvCxnSpPr>
          <p:nvPr/>
        </p:nvCxnSpPr>
        <p:spPr>
          <a:xfrm>
            <a:off x="2439561" y="3949502"/>
            <a:ext cx="2702515" cy="115931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Oval 48" descr="oval shape">
            <a:extLst>
              <a:ext uri="{FF2B5EF4-FFF2-40B4-BE49-F238E27FC236}">
                <a16:creationId xmlns:a16="http://schemas.microsoft.com/office/drawing/2014/main" id="{1B9B1458-C8ED-A9F0-93D3-973E9B1B3A47}"/>
              </a:ext>
            </a:extLst>
          </p:cNvPr>
          <p:cNvSpPr/>
          <p:nvPr/>
        </p:nvSpPr>
        <p:spPr>
          <a:xfrm>
            <a:off x="4624706" y="4666050"/>
            <a:ext cx="885523" cy="88552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500"/>
              <a:t>2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8001F0-BB5C-EFDB-48D6-7F482F342FF3}"/>
              </a:ext>
            </a:extLst>
          </p:cNvPr>
          <p:cNvGrpSpPr/>
          <p:nvPr/>
        </p:nvGrpSpPr>
        <p:grpSpPr>
          <a:xfrm>
            <a:off x="1256626" y="2547764"/>
            <a:ext cx="2526825" cy="2526825"/>
            <a:chOff x="4624336" y="1313619"/>
            <a:chExt cx="2987777" cy="2987777"/>
          </a:xfrm>
        </p:grpSpPr>
        <p:sp>
          <p:nvSpPr>
            <p:cNvPr id="53" name="Oval 52" descr="oval shape">
              <a:extLst>
                <a:ext uri="{FF2B5EF4-FFF2-40B4-BE49-F238E27FC236}">
                  <a16:creationId xmlns:a16="http://schemas.microsoft.com/office/drawing/2014/main" id="{CB3A8A38-52A3-7804-318A-30340A415DB6}"/>
                </a:ext>
              </a:extLst>
            </p:cNvPr>
            <p:cNvSpPr/>
            <p:nvPr/>
          </p:nvSpPr>
          <p:spPr>
            <a:xfrm>
              <a:off x="4624336" y="1313619"/>
              <a:ext cx="2987777" cy="2987777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30F7997-7EB4-6D28-61FC-E14B358D0E6B}"/>
                </a:ext>
              </a:extLst>
            </p:cNvPr>
            <p:cNvSpPr txBox="1"/>
            <p:nvPr/>
          </p:nvSpPr>
          <p:spPr>
            <a:xfrm>
              <a:off x="4873481" y="2082950"/>
              <a:ext cx="25491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</a:rPr>
                <a:t>코로나 기간 동안 </a:t>
              </a:r>
              <a:endParaRPr lang="en-US" altLang="ko-KR" sz="200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>
                  <a:solidFill>
                    <a:schemeClr val="bg1"/>
                  </a:solidFill>
                </a:rPr>
                <a:t>중증우울증 </a:t>
              </a:r>
              <a:endParaRPr lang="en-US" altLang="ko-KR" sz="200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>
                  <a:solidFill>
                    <a:schemeClr val="bg1"/>
                  </a:solidFill>
                </a:rPr>
                <a:t>발생환자 수가 증가했다</a:t>
              </a:r>
              <a:endParaRPr lang="en-US" sz="2000">
                <a:solidFill>
                  <a:schemeClr val="bg1"/>
                </a:solidFill>
              </a:endParaRPr>
            </a:p>
          </p:txBody>
        </p:sp>
      </p:grpSp>
      <p:sp>
        <p:nvSpPr>
          <p:cNvPr id="36" name="Oval 35" descr="oval shape">
            <a:extLst>
              <a:ext uri="{FF2B5EF4-FFF2-40B4-BE49-F238E27FC236}">
                <a16:creationId xmlns:a16="http://schemas.microsoft.com/office/drawing/2014/main" id="{4248527B-4C09-84F8-56E7-FF0CB6E43579}"/>
              </a:ext>
            </a:extLst>
          </p:cNvPr>
          <p:cNvSpPr/>
          <p:nvPr/>
        </p:nvSpPr>
        <p:spPr>
          <a:xfrm>
            <a:off x="4624705" y="1973610"/>
            <a:ext cx="885523" cy="88552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500"/>
              <a:t>1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49AF2D6-B1CF-2EE1-F882-BE35D6C54A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2391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DE1F0-4445-0ED8-1FAD-994A8E918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 descr="straight line">
            <a:extLst>
              <a:ext uri="{FF2B5EF4-FFF2-40B4-BE49-F238E27FC236}">
                <a16:creationId xmlns:a16="http://schemas.microsoft.com/office/drawing/2014/main" id="{0B84B4B4-4C0D-9930-89D6-DB2E3BF3E76E}"/>
              </a:ext>
            </a:extLst>
          </p:cNvPr>
          <p:cNvCxnSpPr>
            <a:cxnSpLocks/>
          </p:cNvCxnSpPr>
          <p:nvPr/>
        </p:nvCxnSpPr>
        <p:spPr>
          <a:xfrm flipH="1">
            <a:off x="2545272" y="2416371"/>
            <a:ext cx="2596804" cy="153313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A72F24-02BA-A6C9-37FA-94614B4D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항우울제 네트워크에 대한 가설</a:t>
            </a:r>
          </a:p>
        </p:txBody>
      </p:sp>
      <p:cxnSp>
        <p:nvCxnSpPr>
          <p:cNvPr id="32" name="Straight Connector 31" descr="straight line">
            <a:extLst>
              <a:ext uri="{FF2B5EF4-FFF2-40B4-BE49-F238E27FC236}">
                <a16:creationId xmlns:a16="http://schemas.microsoft.com/office/drawing/2014/main" id="{2EA8B610-8C5A-F121-4B1F-F98417AF1603}"/>
              </a:ext>
            </a:extLst>
          </p:cNvPr>
          <p:cNvCxnSpPr>
            <a:cxnSpLocks/>
          </p:cNvCxnSpPr>
          <p:nvPr/>
        </p:nvCxnSpPr>
        <p:spPr>
          <a:xfrm>
            <a:off x="2439561" y="3949502"/>
            <a:ext cx="2702515" cy="115931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F6356AB-EED5-233A-4368-470EFA1FB8C4}"/>
              </a:ext>
            </a:extLst>
          </p:cNvPr>
          <p:cNvSpPr txBox="1"/>
          <p:nvPr/>
        </p:nvSpPr>
        <p:spPr>
          <a:xfrm>
            <a:off x="5833048" y="4481384"/>
            <a:ext cx="431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더 다양한 종류의 항우울제의 복합 처방</a:t>
            </a:r>
            <a:endParaRPr lang="en-US"/>
          </a:p>
        </p:txBody>
      </p:sp>
      <p:sp>
        <p:nvSpPr>
          <p:cNvPr id="49" name="Oval 48" descr="oval shape">
            <a:extLst>
              <a:ext uri="{FF2B5EF4-FFF2-40B4-BE49-F238E27FC236}">
                <a16:creationId xmlns:a16="http://schemas.microsoft.com/office/drawing/2014/main" id="{8034E73D-9973-3E49-8017-E09774C0BE0B}"/>
              </a:ext>
            </a:extLst>
          </p:cNvPr>
          <p:cNvSpPr/>
          <p:nvPr/>
        </p:nvSpPr>
        <p:spPr>
          <a:xfrm>
            <a:off x="4624706" y="4666050"/>
            <a:ext cx="885523" cy="88552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500"/>
              <a:t>2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FBC132C-1006-93E8-4E0B-A8739C1F32B6}"/>
              </a:ext>
            </a:extLst>
          </p:cNvPr>
          <p:cNvGrpSpPr/>
          <p:nvPr/>
        </p:nvGrpSpPr>
        <p:grpSpPr>
          <a:xfrm>
            <a:off x="1256626" y="2547764"/>
            <a:ext cx="2526825" cy="2526825"/>
            <a:chOff x="4624336" y="1313619"/>
            <a:chExt cx="2987777" cy="2987777"/>
          </a:xfrm>
        </p:grpSpPr>
        <p:sp>
          <p:nvSpPr>
            <p:cNvPr id="53" name="Oval 52" descr="oval shape">
              <a:extLst>
                <a:ext uri="{FF2B5EF4-FFF2-40B4-BE49-F238E27FC236}">
                  <a16:creationId xmlns:a16="http://schemas.microsoft.com/office/drawing/2014/main" id="{7A7A5A66-1841-898E-6D0D-D2E607DBD9FC}"/>
                </a:ext>
              </a:extLst>
            </p:cNvPr>
            <p:cNvSpPr/>
            <p:nvPr/>
          </p:nvSpPr>
          <p:spPr>
            <a:xfrm>
              <a:off x="4624336" y="1313619"/>
              <a:ext cx="2987777" cy="2987777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EFA9EC-5922-64A3-32E2-31510AE4DE5B}"/>
                </a:ext>
              </a:extLst>
            </p:cNvPr>
            <p:cNvSpPr txBox="1"/>
            <p:nvPr/>
          </p:nvSpPr>
          <p:spPr>
            <a:xfrm>
              <a:off x="4873481" y="2082950"/>
              <a:ext cx="25491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</a:rPr>
                <a:t>코로나 기간 동안 </a:t>
              </a:r>
              <a:endParaRPr lang="en-US" altLang="ko-KR" sz="200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>
                  <a:solidFill>
                    <a:schemeClr val="bg1"/>
                  </a:solidFill>
                </a:rPr>
                <a:t>중증우울증 </a:t>
              </a:r>
              <a:endParaRPr lang="en-US" altLang="ko-KR" sz="200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>
                  <a:solidFill>
                    <a:schemeClr val="bg1"/>
                  </a:solidFill>
                </a:rPr>
                <a:t>발생환자 수가 증가했다</a:t>
              </a:r>
              <a:endParaRPr lang="en-US" sz="2000">
                <a:solidFill>
                  <a:schemeClr val="bg1"/>
                </a:solidFill>
              </a:endParaRPr>
            </a:p>
          </p:txBody>
        </p:sp>
      </p:grpSp>
      <p:sp>
        <p:nvSpPr>
          <p:cNvPr id="36" name="Oval 35" descr="oval shape">
            <a:extLst>
              <a:ext uri="{FF2B5EF4-FFF2-40B4-BE49-F238E27FC236}">
                <a16:creationId xmlns:a16="http://schemas.microsoft.com/office/drawing/2014/main" id="{B231AD5A-6CCA-E020-D7A0-5F5E047720A8}"/>
              </a:ext>
            </a:extLst>
          </p:cNvPr>
          <p:cNvSpPr/>
          <p:nvPr/>
        </p:nvSpPr>
        <p:spPr>
          <a:xfrm>
            <a:off x="4624705" y="1973610"/>
            <a:ext cx="885523" cy="88552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500"/>
              <a:t>1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DB70961-A78E-39E7-8260-9B7D16341B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962B325-40DC-DA8F-498A-BE4587A13685}"/>
              </a:ext>
            </a:extLst>
          </p:cNvPr>
          <p:cNvSpPr txBox="1"/>
          <p:nvPr/>
        </p:nvSpPr>
        <p:spPr>
          <a:xfrm>
            <a:off x="5831041" y="1713443"/>
            <a:ext cx="406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항우울제 처방 빈도 수 증가</a:t>
            </a:r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6C7ABB6-109A-9DD2-01D3-9E9A5BB8E352}"/>
              </a:ext>
            </a:extLst>
          </p:cNvPr>
          <p:cNvSpPr txBox="1"/>
          <p:nvPr/>
        </p:nvSpPr>
        <p:spPr>
          <a:xfrm>
            <a:off x="5696995" y="5498849"/>
            <a:ext cx="461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항우울제 네트워크의 </a:t>
            </a:r>
            <a:r>
              <a:rPr lang="en-US" altLang="ko-KR">
                <a:solidFill>
                  <a:srgbClr val="D24726"/>
                </a:solidFill>
              </a:rPr>
              <a:t>Density</a:t>
            </a:r>
            <a:r>
              <a:rPr lang="en-US" altLang="ko-KR"/>
              <a:t> </a:t>
            </a:r>
            <a:r>
              <a:rPr lang="ko-KR" altLang="en-US"/>
              <a:t>증가</a:t>
            </a:r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5609337-361B-FBF8-CDFD-010A5C2BEE44}"/>
              </a:ext>
            </a:extLst>
          </p:cNvPr>
          <p:cNvSpPr txBox="1"/>
          <p:nvPr/>
        </p:nvSpPr>
        <p:spPr>
          <a:xfrm>
            <a:off x="5554003" y="2712161"/>
            <a:ext cx="461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항우울제 네트워크의 </a:t>
            </a:r>
            <a:r>
              <a:rPr lang="en-US" altLang="ko-KR">
                <a:solidFill>
                  <a:srgbClr val="D24726"/>
                </a:solidFill>
              </a:rPr>
              <a:t>Avg. Weight </a:t>
            </a:r>
            <a:r>
              <a:rPr lang="ko-KR" altLang="en-US"/>
              <a:t>증가</a:t>
            </a:r>
            <a:endParaRPr lang="en-US"/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13027E41-5FCE-5B8E-2AE1-AB17AA7B1853}"/>
              </a:ext>
            </a:extLst>
          </p:cNvPr>
          <p:cNvSpPr/>
          <p:nvPr/>
        </p:nvSpPr>
        <p:spPr>
          <a:xfrm>
            <a:off x="7719877" y="2286889"/>
            <a:ext cx="285983" cy="26752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273122CA-47FD-FD90-5F53-CBB356F76DC4}"/>
              </a:ext>
            </a:extLst>
          </p:cNvPr>
          <p:cNvSpPr/>
          <p:nvPr/>
        </p:nvSpPr>
        <p:spPr>
          <a:xfrm>
            <a:off x="7862869" y="5073577"/>
            <a:ext cx="285983" cy="26752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81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9AD6B77-07F1-84AA-EE1B-CA5F28B68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cs typeface="Segoe UI Semibold"/>
              </a:rPr>
              <a:t>그래프 생성 </a:t>
            </a:r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7390C-9602-746A-456C-65BCC2243B1E}"/>
              </a:ext>
            </a:extLst>
          </p:cNvPr>
          <p:cNvSpPr txBox="1"/>
          <p:nvPr/>
        </p:nvSpPr>
        <p:spPr>
          <a:xfrm>
            <a:off x="6291579" y="3093720"/>
            <a:ext cx="51435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cs typeface="Segoe UI"/>
              </a:rPr>
              <a:t>처방내역 데이터프레임에서 우울증 약물 ATC 코드만 가져오기. </a:t>
            </a:r>
            <a:endParaRPr lang="ko-KR"/>
          </a:p>
          <a:p>
            <a:pPr marL="342900" indent="-342900">
              <a:buAutoNum type="arabicPeriod"/>
            </a:pPr>
            <a:r>
              <a:rPr lang="ko-KR" altLang="en-US">
                <a:cs typeface="Segoe UI"/>
              </a:rPr>
              <a:t>우울증 약물들만 노드로 만들고 같이 처방된 이력이 있으면 </a:t>
            </a:r>
            <a:r>
              <a:rPr lang="ko-KR" altLang="en-US" err="1">
                <a:cs typeface="Segoe UI"/>
              </a:rPr>
              <a:t>Edge</a:t>
            </a:r>
            <a:r>
              <a:rPr lang="ko-KR" altLang="en-US">
                <a:cs typeface="Segoe UI"/>
              </a:rPr>
              <a:t> </a:t>
            </a:r>
            <a:r>
              <a:rPr lang="ko-KR" altLang="en-US" err="1">
                <a:cs typeface="Segoe UI"/>
              </a:rPr>
              <a:t>를</a:t>
            </a:r>
            <a:r>
              <a:rPr lang="ko-KR" altLang="en-US">
                <a:cs typeface="Segoe UI"/>
              </a:rPr>
              <a:t> 형성</a:t>
            </a:r>
          </a:p>
          <a:p>
            <a:pPr marL="342900" indent="-342900">
              <a:buAutoNum type="arabicPeriod"/>
            </a:pPr>
            <a:r>
              <a:rPr lang="ko-KR" altLang="en-US">
                <a:cs typeface="Segoe UI"/>
              </a:rPr>
              <a:t>노드(약물) 과 처방내역 (</a:t>
            </a:r>
            <a:r>
              <a:rPr lang="ko-KR" altLang="en-US" err="1">
                <a:cs typeface="Segoe UI"/>
              </a:rPr>
              <a:t>Edge</a:t>
            </a:r>
            <a:r>
              <a:rPr lang="ko-KR" altLang="en-US">
                <a:cs typeface="Segoe UI"/>
              </a:rPr>
              <a:t>) 로 네트워크 그래프 형성. </a:t>
            </a:r>
          </a:p>
          <a:p>
            <a:pPr marL="342900" indent="-342900">
              <a:buAutoNum type="arabicPeriod"/>
            </a:pPr>
            <a:r>
              <a:rPr lang="ko-KR" altLang="en-US">
                <a:cs typeface="Segoe UI"/>
              </a:rPr>
              <a:t>연도별 데이터로 나누어서 개별 그래프 </a:t>
            </a:r>
            <a:r>
              <a:rPr lang="ko-KR" altLang="en-US" err="1">
                <a:cs typeface="Segoe UI"/>
              </a:rPr>
              <a:t>형성후</a:t>
            </a:r>
            <a:r>
              <a:rPr lang="ko-KR" altLang="en-US">
                <a:cs typeface="Segoe UI"/>
              </a:rPr>
              <a:t> 차이 분석. </a:t>
            </a:r>
          </a:p>
          <a:p>
            <a:pPr marL="342900" indent="-342900">
              <a:buAutoNum type="arabicPeriod"/>
            </a:pPr>
            <a:endParaRPr lang="ko-KR" altLang="en-US">
              <a:cs typeface="Segoe UI"/>
            </a:endParaRPr>
          </a:p>
        </p:txBody>
      </p:sp>
      <p:pic>
        <p:nvPicPr>
          <p:cNvPr id="6" name="그림 5" descr="텍스트, 폰트, 화이트, 스크린샷이(가) 표시된 사진&#10;&#10;자동 생성된 설명">
            <a:extLst>
              <a:ext uri="{FF2B5EF4-FFF2-40B4-BE49-F238E27FC236}">
                <a16:creationId xmlns:a16="http://schemas.microsoft.com/office/drawing/2014/main" id="{B059DDFF-9DC3-0EC7-E2C2-8A08EF679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898" y="1717992"/>
            <a:ext cx="5429885" cy="1186815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C4E78E3-CACE-BA3B-017B-37AF60812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898" y="435610"/>
            <a:ext cx="5887085" cy="1191260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8C6E48C-9915-28F8-01C5-78439EF86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74" y="1178560"/>
            <a:ext cx="6030332" cy="534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62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A14F2CF2-084E-C92C-5645-F87A4694F69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011939" y="1628519"/>
            <a:ext cx="5327904" cy="3577307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008FFE4D-D932-1F0B-5147-F9BDA9EC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거시적 분석</a:t>
            </a:r>
            <a:r>
              <a:rPr lang="en-US" altLang="ko-KR" b="1"/>
              <a:t>: Density </a:t>
            </a:r>
            <a:r>
              <a:rPr lang="ko-KR" altLang="en-US" b="1"/>
              <a:t>변화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61247-FA8E-296E-F889-7BA47997BB38}"/>
              </a:ext>
            </a:extLst>
          </p:cNvPr>
          <p:cNvSpPr txBox="1"/>
          <p:nvPr/>
        </p:nvSpPr>
        <p:spPr>
          <a:xfrm>
            <a:off x="521110" y="5441647"/>
            <a:ext cx="5066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Density: </a:t>
            </a:r>
            <a:r>
              <a:rPr lang="ko-KR" altLang="en-US"/>
              <a:t>큰 변화 없음</a:t>
            </a:r>
            <a:r>
              <a:rPr lang="en-US" altLang="ko-KR"/>
              <a:t>, </a:t>
            </a:r>
            <a:r>
              <a:rPr lang="ko-KR" altLang="en-US"/>
              <a:t>노드의 개수가 비슷하게 유지됨에 따라 </a:t>
            </a:r>
            <a:r>
              <a:rPr lang="en-US" altLang="ko-KR"/>
              <a:t>(24~25</a:t>
            </a:r>
            <a:r>
              <a:rPr lang="ko-KR" altLang="en-US"/>
              <a:t>개</a:t>
            </a:r>
            <a:r>
              <a:rPr lang="en-US" altLang="ko-KR"/>
              <a:t>) </a:t>
            </a:r>
            <a:r>
              <a:rPr lang="ko-KR" altLang="en-US"/>
              <a:t>엣지 개수에만 비례하여 </a:t>
            </a:r>
            <a:r>
              <a:rPr lang="en-US" altLang="ko-KR"/>
              <a:t>Density</a:t>
            </a:r>
            <a:r>
              <a:rPr lang="ko-KR" altLang="en-US"/>
              <a:t>가 변화하는 것을 확인 </a:t>
            </a:r>
            <a:endParaRPr lang="en-US"/>
          </a:p>
        </p:txBody>
      </p:sp>
      <p:pic>
        <p:nvPicPr>
          <p:cNvPr id="7" name="그림 6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26755C1B-3AD7-3B30-D015-5F0682DAD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" y="1629658"/>
            <a:ext cx="5343525" cy="3600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808130-3218-10BF-98D8-6511B7398607}"/>
              </a:ext>
            </a:extLst>
          </p:cNvPr>
          <p:cNvSpPr txBox="1"/>
          <p:nvPr/>
        </p:nvSpPr>
        <p:spPr>
          <a:xfrm>
            <a:off x="6471951" y="5441158"/>
            <a:ext cx="51754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Segoe UI"/>
              </a:rPr>
              <a:t>해석: </a:t>
            </a:r>
            <a:r>
              <a:rPr lang="ko-KR" err="1">
                <a:cs typeface="Segoe UI"/>
              </a:rPr>
              <a:t>Density</a:t>
            </a:r>
            <a:r>
              <a:rPr lang="ko-KR">
                <a:ea typeface="+mn-lt"/>
                <a:cs typeface="+mn-lt"/>
              </a:rPr>
              <a:t> 가 </a:t>
            </a:r>
            <a:r>
              <a:rPr lang="ko-KR" altLang="en-US" err="1">
                <a:ea typeface="+mn-lt"/>
                <a:cs typeface="+mn-lt"/>
              </a:rPr>
              <a:t>우상향하는</a:t>
            </a:r>
            <a:r>
              <a:rPr lang="ko-KR">
                <a:ea typeface="+mn-lt"/>
                <a:cs typeface="+mn-lt"/>
              </a:rPr>
              <a:t> 추세를 보이고는 </a:t>
            </a:r>
            <a:r>
              <a:rPr lang="ko-KR" altLang="en-US">
                <a:ea typeface="+mn-lt"/>
                <a:cs typeface="+mn-lt"/>
              </a:rPr>
              <a:t>있으므로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점점 더</a:t>
            </a:r>
            <a:r>
              <a:rPr lang="ko-KR">
                <a:ea typeface="+mn-lt"/>
                <a:cs typeface="+mn-lt"/>
              </a:rPr>
              <a:t> 다양한 약물들이</a:t>
            </a:r>
            <a:r>
              <a:rPr lang="ko-KR" altLang="en-US">
                <a:ea typeface="+mn-lt"/>
                <a:cs typeface="+mn-lt"/>
              </a:rPr>
              <a:t> 같이 처방되고 있음을 알 수 있습니다. (</a:t>
            </a:r>
            <a:r>
              <a:rPr lang="ko-KR" altLang="en-US" err="1">
                <a:ea typeface="+mn-lt"/>
                <a:cs typeface="+mn-lt"/>
              </a:rPr>
              <a:t>약물간의</a:t>
            </a:r>
            <a:r>
              <a:rPr lang="ko-KR" altLang="en-US">
                <a:ea typeface="+mn-lt"/>
                <a:cs typeface="+mn-lt"/>
              </a:rPr>
              <a:t> 밀집도 </a:t>
            </a:r>
            <a:endParaRPr lang="ko-KR" altLang="en-US">
              <a:cs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2EB4D-EBB9-B055-A229-11F838002E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3438B81-CB23-9E19-A86D-F7B9901DDE85}"/>
              </a:ext>
            </a:extLst>
          </p:cNvPr>
          <p:cNvSpPr txBox="1"/>
          <p:nvPr/>
        </p:nvSpPr>
        <p:spPr>
          <a:xfrm>
            <a:off x="8260080" y="-2541"/>
            <a:ext cx="23368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noProof="1">
                <a:cs typeface="Segoe UI"/>
              </a:rPr>
              <a:t>Macroscopic View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200" noProof="1">
                <a:cs typeface="Segoe UI"/>
              </a:rPr>
              <a:t>Mean Degree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200" b="1" noProof="1">
                <a:cs typeface="Segoe UI"/>
              </a:rPr>
              <a:t>Density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200" noProof="1">
                <a:cs typeface="Segoe UI"/>
              </a:rPr>
              <a:t>Distance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200" noProof="1">
                <a:cs typeface="Segoe UI"/>
              </a:rPr>
              <a:t>Transitivity</a:t>
            </a:r>
          </a:p>
          <a:p>
            <a:pPr marL="285750" indent="-285750">
              <a:buFont typeface="Arial"/>
              <a:buChar char="•"/>
            </a:pPr>
            <a:r>
              <a:rPr lang="ko-KR" sz="1200" noProof="1">
                <a:cs typeface="Segoe UI"/>
              </a:rPr>
              <a:t>Degree Distribution</a:t>
            </a:r>
            <a:endParaRPr lang="ko-KR" altLang="en-US" sz="1200" noProof="1"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ko-KR" altLang="en-US" sz="12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954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2D6EFE-E950-BF82-BA3F-B17DF4BA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cs typeface="Segoe UI Semibold"/>
              </a:rPr>
              <a:t>거시적 분석</a:t>
            </a:r>
            <a:r>
              <a:rPr lang="en-US" altLang="ko-KR" b="1">
                <a:cs typeface="Segoe UI Semibold"/>
              </a:rPr>
              <a:t>: </a:t>
            </a:r>
            <a:r>
              <a:rPr lang="ko-KR" altLang="en-US" b="1">
                <a:cs typeface="Segoe UI Semibold"/>
              </a:rPr>
              <a:t>네트워크 거리</a:t>
            </a:r>
            <a:endParaRPr lang="ko-KR" altLang="en-US" b="1"/>
          </a:p>
        </p:txBody>
      </p:sp>
      <p:pic>
        <p:nvPicPr>
          <p:cNvPr id="2" name="그림 1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039693CB-35E9-DEBE-6013-F76977106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00" y="1204429"/>
            <a:ext cx="9133095" cy="54209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5A22B9-6AC9-1AB1-9B8A-0A0161357B28}"/>
              </a:ext>
            </a:extLst>
          </p:cNvPr>
          <p:cNvSpPr txBox="1"/>
          <p:nvPr/>
        </p:nvSpPr>
        <p:spPr>
          <a:xfrm>
            <a:off x="9491869" y="1205948"/>
            <a:ext cx="241410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Segoe UI"/>
              </a:rPr>
              <a:t>2020 과 2021 은 연결 되지 않은 노드가 있어서 </a:t>
            </a:r>
            <a:r>
              <a:rPr lang="ko-KR" altLang="en-US" err="1">
                <a:cs typeface="Segoe UI"/>
              </a:rPr>
              <a:t>largest</a:t>
            </a:r>
            <a:r>
              <a:rPr lang="ko-KR" altLang="en-US">
                <a:cs typeface="Segoe UI"/>
              </a:rPr>
              <a:t> </a:t>
            </a:r>
            <a:r>
              <a:rPr lang="ko-KR" altLang="en-US" err="1">
                <a:cs typeface="Segoe UI"/>
              </a:rPr>
              <a:t>connected</a:t>
            </a:r>
            <a:r>
              <a:rPr lang="ko-KR" altLang="en-US">
                <a:cs typeface="Segoe UI"/>
              </a:rPr>
              <a:t> </a:t>
            </a:r>
            <a:r>
              <a:rPr lang="ko-KR" altLang="en-US" err="1">
                <a:cs typeface="Segoe UI"/>
              </a:rPr>
              <a:t>component</a:t>
            </a:r>
            <a:r>
              <a:rPr lang="ko-KR" altLang="en-US">
                <a:cs typeface="Segoe UI"/>
              </a:rPr>
              <a:t> 기준으로 거리 계산. </a:t>
            </a:r>
          </a:p>
          <a:p>
            <a:pPr marL="285750" indent="-285750">
              <a:buFont typeface="Calibri"/>
              <a:buChar char="-"/>
            </a:pPr>
            <a:r>
              <a:rPr lang="ko-KR" altLang="en-US" err="1">
                <a:cs typeface="Segoe UI"/>
              </a:rPr>
              <a:t>Citalopram</a:t>
            </a:r>
            <a:r>
              <a:rPr lang="ko-KR" altLang="en-US">
                <a:cs typeface="Segoe UI"/>
              </a:rPr>
              <a:t> 노드가 분리 되어있었음.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ACD31-8792-511E-6F78-624529B051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>
            <a:outerShdw blurRad="50800" dist="38100" dir="2700000">
              <a:srgbClr val="000000">
                <a:alpha val="62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ED6475-A1A6-5192-88A9-727A47C6CF88}"/>
              </a:ext>
            </a:extLst>
          </p:cNvPr>
          <p:cNvSpPr txBox="1"/>
          <p:nvPr/>
        </p:nvSpPr>
        <p:spPr>
          <a:xfrm>
            <a:off x="8554720" y="-2541"/>
            <a:ext cx="240792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noProof="1">
                <a:cs typeface="Segoe UI"/>
              </a:rPr>
              <a:t>Macroscopic View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200" noProof="1">
                <a:cs typeface="Segoe UI"/>
              </a:rPr>
              <a:t>Mean Degree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200" noProof="1">
                <a:cs typeface="Segoe UI"/>
              </a:rPr>
              <a:t>Density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200" b="1" noProof="1">
                <a:cs typeface="Segoe UI"/>
              </a:rPr>
              <a:t>Diameter/Mean Distance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200" noProof="1">
                <a:cs typeface="Segoe UI"/>
              </a:rPr>
              <a:t>Transitivity</a:t>
            </a:r>
          </a:p>
          <a:p>
            <a:pPr marL="285750" indent="-285750">
              <a:buFont typeface="Arial"/>
              <a:buChar char="•"/>
            </a:pPr>
            <a:r>
              <a:rPr lang="ko-KR" sz="1200" noProof="1">
                <a:cs typeface="Segoe UI"/>
              </a:rPr>
              <a:t>Degree Distribution</a:t>
            </a:r>
            <a:endParaRPr lang="ko-KR" altLang="en-US" sz="1200" noProof="1"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ko-KR" altLang="en-US" sz="12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79335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93B47F34-B426-FEBA-1B77-6CFC5AFAB18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44500" y="1595947"/>
            <a:ext cx="6404864" cy="3848986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CC6F90A-3E43-B138-B7D3-51999B275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cs typeface="Segoe UI Semibold"/>
              </a:rPr>
              <a:t>거시적 분석</a:t>
            </a:r>
            <a:r>
              <a:rPr lang="en-US" altLang="ko-KR" b="1">
                <a:cs typeface="Segoe UI Semibold"/>
              </a:rPr>
              <a:t>: </a:t>
            </a:r>
            <a:r>
              <a:rPr lang="ko-KR" altLang="en-US" b="1">
                <a:cs typeface="Segoe UI Semibold"/>
              </a:rPr>
              <a:t>Mean Degree 분석</a:t>
            </a:r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157446-CC65-C328-2433-699481CA9822}"/>
              </a:ext>
            </a:extLst>
          </p:cNvPr>
          <p:cNvSpPr txBox="1"/>
          <p:nvPr/>
        </p:nvSpPr>
        <p:spPr>
          <a:xfrm>
            <a:off x="6827907" y="1714992"/>
            <a:ext cx="5268713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Segoe UI"/>
              </a:rPr>
              <a:t>평균 </a:t>
            </a:r>
            <a:r>
              <a:rPr lang="ko-KR" altLang="en-US" err="1">
                <a:cs typeface="Segoe UI"/>
              </a:rPr>
              <a:t>degree</a:t>
            </a:r>
            <a:r>
              <a:rPr lang="ko-KR" altLang="en-US">
                <a:cs typeface="Segoe UI"/>
              </a:rPr>
              <a:t> 는 </a:t>
            </a:r>
            <a:r>
              <a:rPr lang="ko-KR" altLang="en-US" err="1">
                <a:cs typeface="Segoe UI"/>
              </a:rPr>
              <a:t>density</a:t>
            </a:r>
            <a:r>
              <a:rPr lang="ko-KR" altLang="en-US">
                <a:cs typeface="Segoe UI"/>
              </a:rPr>
              <a:t> 와 비슷한 그래프를 보이고 있다. </a:t>
            </a:r>
          </a:p>
          <a:p>
            <a:pPr marL="285750" indent="-285750">
              <a:buFont typeface="Calibri"/>
              <a:buChar char="-"/>
            </a:pPr>
            <a:r>
              <a:rPr lang="ko-KR" altLang="en-US" err="1">
                <a:cs typeface="Segoe UI"/>
              </a:rPr>
              <a:t>Density</a:t>
            </a:r>
            <a:r>
              <a:rPr lang="ko-KR" altLang="en-US">
                <a:cs typeface="Segoe UI"/>
              </a:rPr>
              <a:t> (</a:t>
            </a:r>
            <a:r>
              <a:rPr lang="ko-KR" altLang="en-US" err="1">
                <a:cs typeface="Segoe UI"/>
              </a:rPr>
              <a:t>undirected</a:t>
            </a:r>
            <a:r>
              <a:rPr lang="ko-KR" altLang="en-US">
                <a:cs typeface="Segoe UI"/>
              </a:rPr>
              <a:t>)</a:t>
            </a:r>
          </a:p>
          <a:p>
            <a:pPr marL="742950" lvl="1" indent="-285750">
              <a:buFont typeface="Courier New"/>
              <a:buChar char="o"/>
            </a:pPr>
            <a:endParaRPr lang="ko-KR" altLang="en-US">
              <a:cs typeface="Segoe UI"/>
            </a:endParaRPr>
          </a:p>
          <a:p>
            <a:pPr marL="742950" lvl="1" indent="-285750">
              <a:buFont typeface="Courier New"/>
              <a:buChar char="o"/>
            </a:pPr>
            <a:endParaRPr lang="ko-KR" altLang="en-US">
              <a:cs typeface="Segoe UI"/>
            </a:endParaRPr>
          </a:p>
          <a:p>
            <a:pPr marL="742950" lvl="1" indent="-285750">
              <a:buFont typeface="Courier New"/>
              <a:buChar char="o"/>
            </a:pPr>
            <a:endParaRPr lang="ko-KR" altLang="en-US">
              <a:cs typeface="Segoe UI"/>
            </a:endParaRPr>
          </a:p>
          <a:p>
            <a:pPr marL="742950" lvl="1" indent="-285750">
              <a:buFont typeface="Courier New"/>
              <a:buChar char="o"/>
            </a:pPr>
            <a:endParaRPr lang="ko-KR" altLang="en-US">
              <a:cs typeface="Segoe UI"/>
            </a:endParaRPr>
          </a:p>
          <a:p>
            <a:pPr lvl="1"/>
            <a:endParaRPr lang="ko-KR" altLang="en-US">
              <a:cs typeface="Segoe UI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err="1">
                <a:cs typeface="Segoe UI"/>
              </a:rPr>
              <a:t>Mean</a:t>
            </a:r>
            <a:r>
              <a:rPr lang="ko-KR" altLang="en-US">
                <a:cs typeface="Segoe UI"/>
              </a:rPr>
              <a:t> </a:t>
            </a:r>
            <a:r>
              <a:rPr lang="ko-KR" altLang="en-US" err="1">
                <a:cs typeface="Segoe UI"/>
              </a:rPr>
              <a:t>Degree</a:t>
            </a:r>
            <a:endParaRPr lang="ko-KR" altLang="en-US">
              <a:cs typeface="Segoe UI"/>
            </a:endParaRPr>
          </a:p>
          <a:p>
            <a:pPr marL="742950" lvl="1" indent="-285750">
              <a:buFont typeface="Courier New"/>
              <a:buChar char="o"/>
            </a:pPr>
            <a:endParaRPr lang="ko-KR" altLang="en-US">
              <a:cs typeface="Segoe UI"/>
            </a:endParaRPr>
          </a:p>
          <a:p>
            <a:pPr marL="742950" lvl="1" indent="-285750">
              <a:buFont typeface="Courier New"/>
              <a:buChar char="o"/>
            </a:pPr>
            <a:endParaRPr lang="ko-KR" altLang="en-US">
              <a:cs typeface="Segoe UI"/>
            </a:endParaRPr>
          </a:p>
          <a:p>
            <a:pPr marL="742950" lvl="1" indent="-285750">
              <a:buFont typeface="Courier New"/>
              <a:buChar char="o"/>
            </a:pPr>
            <a:endParaRPr lang="ko-KR" altLang="en-US">
              <a:cs typeface="Segoe UI"/>
            </a:endParaRPr>
          </a:p>
          <a:p>
            <a:pPr marL="742950" lvl="1" indent="-285750">
              <a:buFont typeface="Courier New"/>
              <a:buChar char="o"/>
            </a:pPr>
            <a:endParaRPr lang="ko-KR" altLang="en-US">
              <a:cs typeface="Segoe UI"/>
            </a:endParaRPr>
          </a:p>
          <a:p>
            <a:pPr marL="742950" lvl="1" indent="-285750">
              <a:buFont typeface="Courier New"/>
              <a:buChar char="o"/>
            </a:pPr>
            <a:endParaRPr lang="ko-KR" altLang="en-US">
              <a:cs typeface="Segoe UI"/>
            </a:endParaRPr>
          </a:p>
          <a:p>
            <a:endParaRPr lang="ko-KR" altLang="en-US">
              <a:cs typeface="Segoe UI"/>
            </a:endParaRPr>
          </a:p>
        </p:txBody>
      </p:sp>
      <p:pic>
        <p:nvPicPr>
          <p:cNvPr id="6" name="그림 5" descr="폰트, 화이트, 상징, 디자인이(가) 표시된 사진&#10;&#10;자동 생성된 설명">
            <a:extLst>
              <a:ext uri="{FF2B5EF4-FFF2-40B4-BE49-F238E27FC236}">
                <a16:creationId xmlns:a16="http://schemas.microsoft.com/office/drawing/2014/main" id="{0D0DD006-6AD9-2EFE-8172-24DC050D3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702" y="4462462"/>
            <a:ext cx="2047875" cy="981075"/>
          </a:xfrm>
          <a:prstGeom prst="rect">
            <a:avLst/>
          </a:prstGeom>
        </p:spPr>
      </p:pic>
      <p:pic>
        <p:nvPicPr>
          <p:cNvPr id="7" name="그림 6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FF5E39A5-ED3C-255C-B1C1-E7A324E13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422" y="2683192"/>
            <a:ext cx="2769235" cy="11563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6109BA-A1D1-53FF-DD0C-0A77DA958D5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>
            <a:outerShdw blurRad="50800" dist="38100" dir="2700000">
              <a:srgbClr val="000000">
                <a:alpha val="62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544C47-A978-8031-AFD9-865CDA97C318}"/>
              </a:ext>
            </a:extLst>
          </p:cNvPr>
          <p:cNvSpPr txBox="1"/>
          <p:nvPr/>
        </p:nvSpPr>
        <p:spPr>
          <a:xfrm>
            <a:off x="8422640" y="-2541"/>
            <a:ext cx="23368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noProof="1">
                <a:cs typeface="Segoe UI"/>
              </a:rPr>
              <a:t>Macroscopic View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200" b="1" noProof="1">
                <a:cs typeface="Segoe UI"/>
              </a:rPr>
              <a:t>Mean Degree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200" noProof="1">
                <a:cs typeface="Segoe UI"/>
              </a:rPr>
              <a:t>Density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200" noProof="1">
                <a:cs typeface="Segoe UI"/>
              </a:rPr>
              <a:t>Diameter/Mean Distance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200" noProof="1">
                <a:cs typeface="Segoe UI"/>
              </a:rPr>
              <a:t>Transitivity</a:t>
            </a:r>
          </a:p>
          <a:p>
            <a:pPr marL="285750" indent="-285750">
              <a:buFont typeface="Arial"/>
              <a:buChar char="•"/>
            </a:pPr>
            <a:r>
              <a:rPr lang="ko-KR" sz="1200" noProof="1">
                <a:cs typeface="Segoe UI"/>
              </a:rPr>
              <a:t>Degree Distribution</a:t>
            </a:r>
            <a:endParaRPr lang="ko-KR" altLang="en-US" sz="1200" noProof="1"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ko-KR" altLang="en-US" sz="12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019690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/>
          <a:lstStyle/>
          <a:p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목차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5C45E-D0E6-1071-0B9A-0AFF9BB6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79432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4656763-5016-50C0-5335-203E7875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cs typeface="Segoe UI Semibold"/>
              </a:rPr>
              <a:t>거시적분석: </a:t>
            </a:r>
            <a:r>
              <a:rPr lang="ko-KR" altLang="en-US" err="1">
                <a:cs typeface="Segoe UI Semibold"/>
              </a:rPr>
              <a:t>Transitivity</a:t>
            </a:r>
            <a:endParaRPr lang="ko-KR" altLang="en-US" err="1"/>
          </a:p>
        </p:txBody>
      </p:sp>
      <p:pic>
        <p:nvPicPr>
          <p:cNvPr id="5" name="그림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B8E7F7AA-062C-02B0-CE53-7212C86B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63" y="1490565"/>
            <a:ext cx="5784022" cy="3880403"/>
          </a:xfrm>
          <a:prstGeom prst="rect">
            <a:avLst/>
          </a:prstGeom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763ECBD-FA30-7B69-0408-9DBC2F223C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9380" y="1714500"/>
            <a:ext cx="4515104" cy="16306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ko-KR" altLang="en-US" err="1">
                <a:cs typeface="Segoe UI"/>
              </a:rPr>
              <a:t>Transivity</a:t>
            </a:r>
            <a:r>
              <a:rPr lang="ko-KR" altLang="en-US">
                <a:cs typeface="Segoe UI"/>
              </a:rPr>
              <a:t> 가 연도별로 증가하는 추세를 보이고 있다 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ko-KR" altLang="en-US">
                <a:cs typeface="Segoe UI"/>
              </a:rPr>
              <a:t>네트워크 </a:t>
            </a:r>
            <a:r>
              <a:rPr lang="ko-KR" altLang="en-US" err="1">
                <a:cs typeface="Segoe UI"/>
              </a:rPr>
              <a:t>노드간에</a:t>
            </a:r>
            <a:r>
              <a:rPr lang="ko-KR" altLang="en-US">
                <a:cs typeface="Segoe UI"/>
              </a:rPr>
              <a:t> 삼각형이 형성 되어있는 비율. </a:t>
            </a:r>
          </a:p>
          <a:p>
            <a:pPr marL="227965" indent="-227965"/>
            <a:r>
              <a:rPr lang="ko-KR" altLang="en-US">
                <a:cs typeface="Segoe UI"/>
              </a:rPr>
              <a:t>해석: 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ko-KR" altLang="en-US">
                <a:cs typeface="Segoe UI"/>
              </a:rPr>
              <a:t>항우울제 약물들 중 특정 약물 그룹들이 같이 처방되는 경우가 많다. 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98DCED3A-44FA-2A58-E974-51C73B5076BF}"/>
              </a:ext>
            </a:extLst>
          </p:cNvPr>
          <p:cNvSpPr/>
          <p:nvPr/>
        </p:nvSpPr>
        <p:spPr>
          <a:xfrm>
            <a:off x="8534400" y="3441700"/>
            <a:ext cx="787400" cy="10033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A7A828-9424-5DD4-CC44-1998D695520C}"/>
              </a:ext>
            </a:extLst>
          </p:cNvPr>
          <p:cNvSpPr txBox="1"/>
          <p:nvPr/>
        </p:nvSpPr>
        <p:spPr>
          <a:xfrm>
            <a:off x="6469380" y="4455160"/>
            <a:ext cx="50876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cs typeface="Segoe UI"/>
              </a:rPr>
              <a:t>특정 약물그룹들이 표준화된 처방 프로토콜로 형성되어 있을 수 있음. </a:t>
            </a:r>
            <a:endParaRPr lang="ko-KR">
              <a:cs typeface="Segoe UI"/>
            </a:endParaRPr>
          </a:p>
          <a:p>
            <a:pPr marL="342900" indent="-342900">
              <a:buAutoNum type="arabicPeriod"/>
            </a:pPr>
            <a:endParaRPr lang="ko-KR" altLang="en-US">
              <a:cs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C3E73-F7D9-7ED0-0304-2B4009D5D1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>
            <a:outerShdw blurRad="50800" dist="38100" dir="2700000">
              <a:srgbClr val="000000">
                <a:alpha val="62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5275AC-FA8D-6B5B-B372-72FA128443BA}"/>
              </a:ext>
            </a:extLst>
          </p:cNvPr>
          <p:cNvSpPr txBox="1"/>
          <p:nvPr/>
        </p:nvSpPr>
        <p:spPr>
          <a:xfrm>
            <a:off x="8422640" y="-2541"/>
            <a:ext cx="23368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noProof="1">
                <a:cs typeface="Segoe UI"/>
              </a:rPr>
              <a:t>Macroscopic View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200" noProof="1">
                <a:cs typeface="Segoe UI"/>
              </a:rPr>
              <a:t>Mean Degree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200" noProof="1">
                <a:cs typeface="Segoe UI"/>
              </a:rPr>
              <a:t>Density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200" noProof="1">
                <a:cs typeface="Segoe UI"/>
              </a:rPr>
              <a:t>Diameter/Mean Distance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200" b="1" noProof="1">
                <a:cs typeface="Segoe UI"/>
              </a:rPr>
              <a:t>Transitivity</a:t>
            </a:r>
          </a:p>
          <a:p>
            <a:pPr marL="285750" indent="-285750">
              <a:buFont typeface="Arial"/>
              <a:buChar char="•"/>
            </a:pPr>
            <a:r>
              <a:rPr lang="ko-KR" sz="1200" noProof="1">
                <a:cs typeface="Segoe UI"/>
              </a:rPr>
              <a:t>Degree Distribution</a:t>
            </a:r>
            <a:endParaRPr lang="ko-KR" altLang="en-US" sz="1200" noProof="1"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ko-KR" altLang="en-US" sz="12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97724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6494EB85-BECF-FA52-EE67-F24FF98F867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45456" y="1180879"/>
            <a:ext cx="3093886" cy="2255741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BC0B2FB-9C0D-EE95-0DC6-0D2BF017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cs typeface="Segoe UI Semibold"/>
              </a:rPr>
              <a:t>거시적 분석</a:t>
            </a:r>
            <a:r>
              <a:rPr lang="en-US" altLang="ko-KR" b="1">
                <a:cs typeface="Segoe UI Semibold"/>
              </a:rPr>
              <a:t>: </a:t>
            </a:r>
            <a:r>
              <a:rPr lang="ko-KR" altLang="en-US" b="1" err="1">
                <a:cs typeface="Segoe UI Semibold"/>
              </a:rPr>
              <a:t>Degree</a:t>
            </a:r>
            <a:r>
              <a:rPr lang="ko-KR" altLang="en-US" b="1">
                <a:cs typeface="Segoe UI Semibold"/>
              </a:rPr>
              <a:t> </a:t>
            </a:r>
            <a:r>
              <a:rPr lang="ko-KR" altLang="en-US" b="1" err="1">
                <a:cs typeface="Segoe UI Semibold"/>
              </a:rPr>
              <a:t>Distribution</a:t>
            </a:r>
            <a:endParaRPr lang="ko-KR" altLang="en-US" b="1" err="1"/>
          </a:p>
        </p:txBody>
      </p:sp>
      <p:pic>
        <p:nvPicPr>
          <p:cNvPr id="5" name="그림 4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37CDEC47-9CF3-99AF-2F3D-181672EC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973" y="1071908"/>
            <a:ext cx="3372403" cy="2439229"/>
          </a:xfrm>
          <a:prstGeom prst="rect">
            <a:avLst/>
          </a:prstGeom>
        </p:spPr>
      </p:pic>
      <p:pic>
        <p:nvPicPr>
          <p:cNvPr id="6" name="그림 5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844F4FDC-A260-CE33-FBA2-9EC3B58BA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77" y="1082950"/>
            <a:ext cx="3372404" cy="2439230"/>
          </a:xfrm>
          <a:prstGeom prst="rect">
            <a:avLst/>
          </a:prstGeom>
        </p:spPr>
      </p:pic>
      <p:pic>
        <p:nvPicPr>
          <p:cNvPr id="7" name="그림 6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408144A4-3BDD-C20B-F265-68EBF1D0C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91" y="3512515"/>
            <a:ext cx="4675533" cy="3344794"/>
          </a:xfrm>
          <a:prstGeom prst="rect">
            <a:avLst/>
          </a:prstGeom>
        </p:spPr>
      </p:pic>
      <p:pic>
        <p:nvPicPr>
          <p:cNvPr id="8" name="그림 7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C7EAD22F-5E30-9337-74AC-865E5EC7A9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1190" y="3501472"/>
            <a:ext cx="4565098" cy="33558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ACE98E-FB0F-2E62-E141-4AB0D432A71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>
            <a:outerShdw blurRad="50800" dist="38100" dir="2700000">
              <a:srgbClr val="000000">
                <a:alpha val="62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B7F816-3BB0-97BF-395B-E3FE479FD3FB}"/>
              </a:ext>
            </a:extLst>
          </p:cNvPr>
          <p:cNvSpPr txBox="1"/>
          <p:nvPr/>
        </p:nvSpPr>
        <p:spPr>
          <a:xfrm>
            <a:off x="8422640" y="-2541"/>
            <a:ext cx="23368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noProof="1">
                <a:cs typeface="Segoe UI"/>
              </a:rPr>
              <a:t>Macroscopic View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200" noProof="1">
                <a:cs typeface="Segoe UI"/>
              </a:rPr>
              <a:t>Mean Degree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200" noProof="1">
                <a:cs typeface="Segoe UI"/>
              </a:rPr>
              <a:t>Density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200" noProof="1">
                <a:cs typeface="Segoe UI"/>
              </a:rPr>
              <a:t>Diameter/Mean Distance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200" noProof="1">
                <a:cs typeface="Segoe UI"/>
              </a:rPr>
              <a:t>Transitivity</a:t>
            </a:r>
          </a:p>
          <a:p>
            <a:pPr marL="285750" indent="-285750">
              <a:buFont typeface="Arial"/>
              <a:buChar char="•"/>
            </a:pPr>
            <a:r>
              <a:rPr lang="ko-KR" sz="1200" b="1" noProof="1">
                <a:cs typeface="Segoe UI"/>
              </a:rPr>
              <a:t>Degree Distribution</a:t>
            </a:r>
            <a:endParaRPr lang="ko-KR" altLang="en-US" sz="1200" b="1" noProof="1"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ko-KR" altLang="en-US" sz="12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3274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08FFE4D-D932-1F0B-5147-F9BDA9EC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cs typeface="Segoe UI Semibold"/>
              </a:rPr>
              <a:t>Degree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centrality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vs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Eigenvector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centrality</a:t>
            </a:r>
            <a:endParaRPr lang="ko-KR" altLang="en-US" err="1"/>
          </a:p>
        </p:txBody>
      </p:sp>
      <p:pic>
        <p:nvPicPr>
          <p:cNvPr id="9" name="그림 8" descr="텍스트, 스크린샷, 도표, 라인이(가) 표시된 사진">
            <a:extLst>
              <a:ext uri="{FF2B5EF4-FFF2-40B4-BE49-F238E27FC236}">
                <a16:creationId xmlns:a16="http://schemas.microsoft.com/office/drawing/2014/main" id="{AAD586D1-8F66-1835-D62B-AF2902D52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39" y="1428750"/>
            <a:ext cx="7136346" cy="4846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D1FC26-2985-386C-ED44-15A19607E606}"/>
              </a:ext>
            </a:extLst>
          </p:cNvPr>
          <p:cNvSpPr txBox="1"/>
          <p:nvPr/>
        </p:nvSpPr>
        <p:spPr>
          <a:xfrm>
            <a:off x="7134182" y="3850428"/>
            <a:ext cx="483488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/>
              <a:t>해석 : 네트워크가 안정적이고 체계적인 처방 패턴을 가지고 있음을 시사한다. </a:t>
            </a:r>
          </a:p>
          <a:p>
            <a:r>
              <a:rPr lang="ko-KR" altLang="en-US"/>
              <a:t>나아가 항우울제 치료에 대한 표준화된 처방 조합이 존재한다고 유추할 수 있다.</a:t>
            </a:r>
            <a:endParaRPr lang="ko-KR" altLang="en-US">
              <a:cs typeface="Segoe U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E0E9F-8481-A1FA-18F2-469432EC4CF7}"/>
              </a:ext>
            </a:extLst>
          </p:cNvPr>
          <p:cNvSpPr txBox="1"/>
          <p:nvPr/>
        </p:nvSpPr>
        <p:spPr>
          <a:xfrm>
            <a:off x="7134182" y="1836570"/>
            <a:ext cx="483488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cs typeface="Segoe UI"/>
              </a:rPr>
              <a:t>결과 : 많은 동시 처방 관계를 가지는 약물이 동시에 영향력 있는 다른 </a:t>
            </a:r>
            <a:r>
              <a:rPr lang="ko-KR" altLang="en-US" err="1">
                <a:cs typeface="Segoe UI"/>
              </a:rPr>
              <a:t>약물들과도</a:t>
            </a:r>
            <a:r>
              <a:rPr lang="ko-KR" altLang="en-US">
                <a:cs typeface="Segoe UI"/>
              </a:rPr>
              <a:t> 긴밀하게 연결되어 있다.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E16772D0-DB94-87F6-8687-580B563DD0E3}"/>
              </a:ext>
            </a:extLst>
          </p:cNvPr>
          <p:cNvSpPr/>
          <p:nvPr/>
        </p:nvSpPr>
        <p:spPr>
          <a:xfrm>
            <a:off x="9364270" y="2763080"/>
            <a:ext cx="367495" cy="908530"/>
          </a:xfrm>
          <a:prstGeom prst="downArrow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88CC58-9BA5-0BFA-4962-FDA43ACD7F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>
            <a:outerShdw blurRad="50800" dist="38100" dir="2700000">
              <a:srgbClr val="000000">
                <a:alpha val="6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066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08FFE4D-D932-1F0B-5147-F9BDA9EC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cs typeface="Segoe UI Semibold"/>
              </a:rPr>
              <a:t>Degree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centrality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vs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Betweenness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centrality</a:t>
            </a:r>
            <a:endParaRPr lang="ko-KR" altLang="en-US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D1FC26-2985-386C-ED44-15A19607E606}"/>
              </a:ext>
            </a:extLst>
          </p:cNvPr>
          <p:cNvSpPr txBox="1"/>
          <p:nvPr/>
        </p:nvSpPr>
        <p:spPr>
          <a:xfrm>
            <a:off x="7127060" y="4767448"/>
            <a:ext cx="483488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/>
              <a:t>해석 : 표준 치료제라고 유추 가능한 특정 </a:t>
            </a:r>
            <a:r>
              <a:rPr lang="ko-KR" altLang="en-US" err="1"/>
              <a:t>약물들만이</a:t>
            </a:r>
            <a:r>
              <a:rPr lang="ko-KR" altLang="en-US"/>
              <a:t> 주로 처방됨을 알 수 있다.</a:t>
            </a:r>
            <a:endParaRPr lang="ko-KR" altLang="en-US">
              <a:cs typeface="Segoe U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E0E9F-8481-A1FA-18F2-469432EC4CF7}"/>
              </a:ext>
            </a:extLst>
          </p:cNvPr>
          <p:cNvSpPr txBox="1"/>
          <p:nvPr/>
        </p:nvSpPr>
        <p:spPr>
          <a:xfrm>
            <a:off x="7134182" y="1836570"/>
            <a:ext cx="4834884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cs typeface="Segoe UI"/>
              </a:rPr>
              <a:t>결과 : </a:t>
            </a:r>
            <a:endParaRPr lang="ko-KR"/>
          </a:p>
          <a:p>
            <a:r>
              <a:rPr lang="ko-KR" altLang="en-US">
                <a:cs typeface="Segoe UI"/>
              </a:rPr>
              <a:t>(1)대체로 많은 동시 처방관계를 가지는 약물이 서로 다른 작용기전 그룹을 연결하는 가교 역할 또한 수행한다.</a:t>
            </a:r>
            <a:endParaRPr lang="ko-KR">
              <a:cs typeface="Segoe UI"/>
            </a:endParaRPr>
          </a:p>
          <a:p>
            <a:r>
              <a:rPr lang="en-US" altLang="ko-KR">
                <a:cs typeface="Segoe UI"/>
              </a:rPr>
              <a:t>(2) </a:t>
            </a:r>
            <a:r>
              <a:rPr lang="en-US" altLang="ko-KR" err="1">
                <a:cs typeface="Segoe UI"/>
              </a:rPr>
              <a:t>대부분의</a:t>
            </a:r>
            <a:r>
              <a:rPr lang="en-US" altLang="ko-KR">
                <a:cs typeface="Segoe UI"/>
              </a:rPr>
              <a:t> </a:t>
            </a:r>
            <a:r>
              <a:rPr lang="en-US" altLang="ko-KR" err="1">
                <a:cs typeface="Segoe UI"/>
              </a:rPr>
              <a:t>약물들은</a:t>
            </a:r>
            <a:r>
              <a:rPr lang="en-US" altLang="ko-KR">
                <a:cs typeface="Segoe UI"/>
              </a:rPr>
              <a:t> degree </a:t>
            </a:r>
            <a:r>
              <a:rPr lang="en-US" altLang="ko-KR" err="1">
                <a:cs typeface="Segoe UI"/>
              </a:rPr>
              <a:t>centrality와</a:t>
            </a:r>
            <a:r>
              <a:rPr lang="en-US" altLang="ko-KR">
                <a:cs typeface="Segoe UI"/>
              </a:rPr>
              <a:t> betweenness </a:t>
            </a:r>
            <a:r>
              <a:rPr lang="en-US" altLang="ko-KR" err="1">
                <a:cs typeface="Segoe UI"/>
              </a:rPr>
              <a:t>centrality가</a:t>
            </a:r>
            <a:r>
              <a:rPr lang="en-US" altLang="ko-KR">
                <a:cs typeface="Segoe UI"/>
              </a:rPr>
              <a:t> </a:t>
            </a:r>
            <a:r>
              <a:rPr lang="en-US" altLang="ko-KR" err="1">
                <a:cs typeface="Segoe UI"/>
              </a:rPr>
              <a:t>동시에</a:t>
            </a:r>
            <a:r>
              <a:rPr lang="en-US" altLang="ko-KR">
                <a:cs typeface="Segoe UI"/>
              </a:rPr>
              <a:t> </a:t>
            </a:r>
            <a:r>
              <a:rPr lang="en-US" altLang="ko-KR" err="1">
                <a:cs typeface="Segoe UI"/>
              </a:rPr>
              <a:t>낮다</a:t>
            </a:r>
            <a:r>
              <a:rPr lang="en-US" altLang="ko-KR">
                <a:cs typeface="Segoe UI"/>
              </a:rPr>
              <a:t>.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E16772D0-DB94-87F6-8687-580B563DD0E3}"/>
              </a:ext>
            </a:extLst>
          </p:cNvPr>
          <p:cNvSpPr/>
          <p:nvPr/>
        </p:nvSpPr>
        <p:spPr>
          <a:xfrm>
            <a:off x="9357148" y="3587965"/>
            <a:ext cx="367495" cy="908530"/>
          </a:xfrm>
          <a:prstGeom prst="downArrow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도표, 그래프이(가) 표시된 사진">
            <a:extLst>
              <a:ext uri="{FF2B5EF4-FFF2-40B4-BE49-F238E27FC236}">
                <a16:creationId xmlns:a16="http://schemas.microsoft.com/office/drawing/2014/main" id="{DFB490D6-27C9-0A3C-05BF-EC8A4DFD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" y="1461901"/>
            <a:ext cx="7055263" cy="48480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AAC9B23-2383-A77C-B057-3C4B9A760D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>
            <a:outerShdw blurRad="50800" dist="38100" dir="2700000">
              <a:srgbClr val="000000">
                <a:alpha val="6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144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08FFE4D-D932-1F0B-5147-F9BDA9EC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cs typeface="Segoe UI Semibold"/>
              </a:rPr>
              <a:t>Degree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centrality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vs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Betweenness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centrality</a:t>
            </a:r>
            <a:endParaRPr lang="ko-KR" altLang="en-US" err="1"/>
          </a:p>
        </p:txBody>
      </p:sp>
      <p:pic>
        <p:nvPicPr>
          <p:cNvPr id="4" name="그림 3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6C5E6520-719B-BFB0-E197-171EC2F66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87" y="2037715"/>
            <a:ext cx="5541646" cy="3826510"/>
          </a:xfrm>
          <a:prstGeom prst="rect">
            <a:avLst/>
          </a:prstGeom>
        </p:spPr>
      </p:pic>
      <p:pic>
        <p:nvPicPr>
          <p:cNvPr id="8" name="그림 7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2B02F785-95E2-6C95-B540-6628F0D39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0" y="2036128"/>
            <a:ext cx="5201044" cy="38328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13EA24-0BB2-5D22-E946-6FDB666041A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>
            <a:outerShdw blurRad="50800" dist="38100" dir="2700000">
              <a:srgbClr val="000000">
                <a:alpha val="6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9625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08FFE4D-D932-1F0B-5147-F9BDA9EC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cs typeface="Segoe UI Semibold"/>
              </a:rPr>
              <a:t>Degree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centrality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vs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Betweenness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centrality</a:t>
            </a:r>
            <a:endParaRPr lang="ko-KR" altLang="en-US" err="1"/>
          </a:p>
        </p:txBody>
      </p:sp>
      <p:pic>
        <p:nvPicPr>
          <p:cNvPr id="4" name="그림 3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6C5E6520-719B-BFB0-E197-171EC2F66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87" y="2037715"/>
            <a:ext cx="5541646" cy="3826510"/>
          </a:xfrm>
          <a:prstGeom prst="rect">
            <a:avLst/>
          </a:prstGeom>
        </p:spPr>
      </p:pic>
      <p:pic>
        <p:nvPicPr>
          <p:cNvPr id="8" name="그림 7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2B02F785-95E2-6C95-B540-6628F0D39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0" y="2036128"/>
            <a:ext cx="5201044" cy="383286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218091-C436-832A-3D63-0794F1DE2B57}"/>
              </a:ext>
            </a:extLst>
          </p:cNvPr>
          <p:cNvSpPr/>
          <p:nvPr/>
        </p:nvSpPr>
        <p:spPr>
          <a:xfrm>
            <a:off x="2113098" y="2153931"/>
            <a:ext cx="520618" cy="520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F0A43-A4F0-2FED-7DA6-6D54F391C248}"/>
              </a:ext>
            </a:extLst>
          </p:cNvPr>
          <p:cNvSpPr txBox="1"/>
          <p:nvPr/>
        </p:nvSpPr>
        <p:spPr>
          <a:xfrm>
            <a:off x="808653" y="1403261"/>
            <a:ext cx="53907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cs typeface="Segoe UI"/>
              </a:rPr>
              <a:t>N06AB10 : Escitalopram(에스시탈로프람)</a:t>
            </a:r>
            <a:endParaRPr lang="ko-KR" altLang="en-US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B6FDCA-FBF6-0ED5-CF9D-C3828495F071}"/>
              </a:ext>
            </a:extLst>
          </p:cNvPr>
          <p:cNvSpPr txBox="1"/>
          <p:nvPr/>
        </p:nvSpPr>
        <p:spPr>
          <a:xfrm>
            <a:off x="808653" y="5918184"/>
            <a:ext cx="73267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cs typeface="Segoe UI"/>
              </a:rPr>
              <a:t>Degree centrality가 높고, betweenness centrality가 낮다</a:t>
            </a:r>
          </a:p>
          <a:p>
            <a:r>
              <a:rPr lang="en-US" altLang="ko-KR">
                <a:solidFill>
                  <a:schemeClr val="bg1"/>
                </a:solidFill>
              </a:rPr>
              <a:t>►</a:t>
            </a:r>
            <a:r>
              <a:rPr lang="ko-KR" altLang="en-US">
                <a:solidFill>
                  <a:schemeClr val="bg1"/>
                </a:solidFill>
                <a:cs typeface="Segoe UI"/>
              </a:rPr>
              <a:t> 특정 작용기전 그룹 내에서의 표준 치료제?</a:t>
            </a:r>
          </a:p>
        </p:txBody>
      </p:sp>
      <p:pic>
        <p:nvPicPr>
          <p:cNvPr id="24" name="Picture 23" descr="블랙, 어둠이(가) 표시된 사진&#10;&#10;자동 생성된 설명">
            <a:extLst>
              <a:ext uri="{FF2B5EF4-FFF2-40B4-BE49-F238E27FC236}">
                <a16:creationId xmlns:a16="http://schemas.microsoft.com/office/drawing/2014/main" id="{D7EAD328-9823-919E-7B54-551A0DE0B66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3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10312" y="-50024"/>
            <a:ext cx="12447683" cy="7002631"/>
          </a:xfrm>
          <a:custGeom>
            <a:avLst/>
            <a:gdLst>
              <a:gd name="connsiteX0" fmla="*/ 4392802 w 12447683"/>
              <a:gd name="connsiteY0" fmla="*/ 4710634 h 7002631"/>
              <a:gd name="connsiteX1" fmla="*/ 4061206 w 12447683"/>
              <a:gd name="connsiteY1" fmla="*/ 5042230 h 7002631"/>
              <a:gd name="connsiteX2" fmla="*/ 4392802 w 12447683"/>
              <a:gd name="connsiteY2" fmla="*/ 5373826 h 7002631"/>
              <a:gd name="connsiteX3" fmla="*/ 4724398 w 12447683"/>
              <a:gd name="connsiteY3" fmla="*/ 5042230 h 7002631"/>
              <a:gd name="connsiteX4" fmla="*/ 4392802 w 12447683"/>
              <a:gd name="connsiteY4" fmla="*/ 4710634 h 7002631"/>
              <a:gd name="connsiteX5" fmla="*/ 10229219 w 12447683"/>
              <a:gd name="connsiteY5" fmla="*/ 4327121 h 7002631"/>
              <a:gd name="connsiteX6" fmla="*/ 9897623 w 12447683"/>
              <a:gd name="connsiteY6" fmla="*/ 4658717 h 7002631"/>
              <a:gd name="connsiteX7" fmla="*/ 10229219 w 12447683"/>
              <a:gd name="connsiteY7" fmla="*/ 4990313 h 7002631"/>
              <a:gd name="connsiteX8" fmla="*/ 10560815 w 12447683"/>
              <a:gd name="connsiteY8" fmla="*/ 4658717 h 7002631"/>
              <a:gd name="connsiteX9" fmla="*/ 10229219 w 12447683"/>
              <a:gd name="connsiteY9" fmla="*/ 4327121 h 7002631"/>
              <a:gd name="connsiteX10" fmla="*/ 0 w 12447683"/>
              <a:gd name="connsiteY10" fmla="*/ 0 h 7002631"/>
              <a:gd name="connsiteX11" fmla="*/ 12447683 w 12447683"/>
              <a:gd name="connsiteY11" fmla="*/ 0 h 7002631"/>
              <a:gd name="connsiteX12" fmla="*/ 12447683 w 12447683"/>
              <a:gd name="connsiteY12" fmla="*/ 7002631 h 7002631"/>
              <a:gd name="connsiteX13" fmla="*/ 0 w 12447683"/>
              <a:gd name="connsiteY13" fmla="*/ 7002631 h 7002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47683" h="7002631">
                <a:moveTo>
                  <a:pt x="4392802" y="4710634"/>
                </a:moveTo>
                <a:cubicBezTo>
                  <a:pt x="4209667" y="4710634"/>
                  <a:pt x="4061206" y="4859095"/>
                  <a:pt x="4061206" y="5042230"/>
                </a:cubicBezTo>
                <a:cubicBezTo>
                  <a:pt x="4061206" y="5225365"/>
                  <a:pt x="4209667" y="5373826"/>
                  <a:pt x="4392802" y="5373826"/>
                </a:cubicBezTo>
                <a:cubicBezTo>
                  <a:pt x="4575937" y="5373826"/>
                  <a:pt x="4724398" y="5225365"/>
                  <a:pt x="4724398" y="5042230"/>
                </a:cubicBezTo>
                <a:cubicBezTo>
                  <a:pt x="4724398" y="4859095"/>
                  <a:pt x="4575937" y="4710634"/>
                  <a:pt x="4392802" y="4710634"/>
                </a:cubicBezTo>
                <a:close/>
                <a:moveTo>
                  <a:pt x="10229219" y="4327121"/>
                </a:moveTo>
                <a:cubicBezTo>
                  <a:pt x="10046084" y="4327121"/>
                  <a:pt x="9897623" y="4475582"/>
                  <a:pt x="9897623" y="4658717"/>
                </a:cubicBezTo>
                <a:cubicBezTo>
                  <a:pt x="9897623" y="4841852"/>
                  <a:pt x="10046084" y="4990313"/>
                  <a:pt x="10229219" y="4990313"/>
                </a:cubicBezTo>
                <a:cubicBezTo>
                  <a:pt x="10412354" y="4990313"/>
                  <a:pt x="10560815" y="4841852"/>
                  <a:pt x="10560815" y="4658717"/>
                </a:cubicBezTo>
                <a:cubicBezTo>
                  <a:pt x="10560815" y="4475582"/>
                  <a:pt x="10412354" y="4327121"/>
                  <a:pt x="10229219" y="4327121"/>
                </a:cubicBezTo>
                <a:close/>
                <a:moveTo>
                  <a:pt x="0" y="0"/>
                </a:moveTo>
                <a:lnTo>
                  <a:pt x="12447683" y="0"/>
                </a:lnTo>
                <a:lnTo>
                  <a:pt x="12447683" y="7002631"/>
                </a:lnTo>
                <a:lnTo>
                  <a:pt x="0" y="7002631"/>
                </a:lnTo>
                <a:close/>
              </a:path>
            </a:pathLst>
          </a:cu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A31CE7-4769-F391-4BCF-3AA475153FB6}"/>
              </a:ext>
            </a:extLst>
          </p:cNvPr>
          <p:cNvSpPr txBox="1"/>
          <p:nvPr/>
        </p:nvSpPr>
        <p:spPr>
          <a:xfrm>
            <a:off x="605277" y="1423229"/>
            <a:ext cx="53907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cs typeface="Segoe UI"/>
              </a:rPr>
              <a:t>N06AB10 : Escitalopram(에스시탈로프람)</a:t>
            </a:r>
            <a:endParaRPr lang="ko-KR" altLang="en-US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A39285-BE92-B1F5-5BA2-90D70D740F47}"/>
              </a:ext>
            </a:extLst>
          </p:cNvPr>
          <p:cNvSpPr txBox="1"/>
          <p:nvPr/>
        </p:nvSpPr>
        <p:spPr>
          <a:xfrm>
            <a:off x="3504008" y="5918183"/>
            <a:ext cx="91395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cs typeface="Segoe UI"/>
              </a:rPr>
              <a:t>Degree centrality가 높고, betweenness centrality가 낮다</a:t>
            </a:r>
          </a:p>
          <a:p>
            <a:r>
              <a:rPr lang="ko-KR" altLang="en-US">
                <a:solidFill>
                  <a:schemeClr val="bg1"/>
                </a:solidFill>
                <a:cs typeface="Segoe UI"/>
              </a:rPr>
              <a:t>--&gt; 특정 작용기전 그룹 내에서의 표준 치료제?</a:t>
            </a:r>
          </a:p>
        </p:txBody>
      </p:sp>
    </p:spTree>
    <p:extLst>
      <p:ext uri="{BB962C8B-B14F-4D97-AF65-F5344CB8AC3E}">
        <p14:creationId xmlns:p14="http://schemas.microsoft.com/office/powerpoint/2010/main" val="2475294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08FFE4D-D932-1F0B-5147-F9BDA9EC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cs typeface="Segoe UI Semibold"/>
              </a:rPr>
              <a:t>Degree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centrality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vs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Betweenness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centrality</a:t>
            </a:r>
            <a:endParaRPr lang="ko-KR" altLang="en-US" err="1"/>
          </a:p>
        </p:txBody>
      </p:sp>
      <p:pic>
        <p:nvPicPr>
          <p:cNvPr id="5" name="그림 4" descr="텍스트, 라인, 도표, 번호이(가) 표시된 사진&#10;&#10;자동 생성된 설명">
            <a:extLst>
              <a:ext uri="{FF2B5EF4-FFF2-40B4-BE49-F238E27FC236}">
                <a16:creationId xmlns:a16="http://schemas.microsoft.com/office/drawing/2014/main" id="{F6C8BA67-C2AA-621C-5575-875326058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27" y="2037397"/>
            <a:ext cx="5186686" cy="3832860"/>
          </a:xfrm>
          <a:prstGeom prst="rect">
            <a:avLst/>
          </a:prstGeom>
        </p:spPr>
      </p:pic>
      <p:pic>
        <p:nvPicPr>
          <p:cNvPr id="7" name="그림 6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1024A019-0CDD-2449-AEFA-4F86C32E9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292" y="2034858"/>
            <a:ext cx="5185524" cy="3832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3027C2-3694-51E0-512C-69651A79A6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>
            <a:outerShdw blurRad="50800" dist="38100" dir="2700000">
              <a:srgbClr val="000000">
                <a:alpha val="6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103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08FFE4D-D932-1F0B-5147-F9BDA9EC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cs typeface="Segoe UI Semibold"/>
              </a:rPr>
              <a:t>Degree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centrality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vs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Betweenness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centrality</a:t>
            </a:r>
            <a:endParaRPr lang="ko-KR" altLang="en-US" err="1"/>
          </a:p>
        </p:txBody>
      </p:sp>
      <p:pic>
        <p:nvPicPr>
          <p:cNvPr id="5" name="그림 4" descr="텍스트, 라인, 도표, 번호이(가) 표시된 사진&#10;&#10;자동 생성된 설명">
            <a:extLst>
              <a:ext uri="{FF2B5EF4-FFF2-40B4-BE49-F238E27FC236}">
                <a16:creationId xmlns:a16="http://schemas.microsoft.com/office/drawing/2014/main" id="{F6C8BA67-C2AA-621C-5575-875326058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27" y="2037397"/>
            <a:ext cx="5186686" cy="3832860"/>
          </a:xfrm>
          <a:prstGeom prst="rect">
            <a:avLst/>
          </a:prstGeom>
        </p:spPr>
      </p:pic>
      <p:pic>
        <p:nvPicPr>
          <p:cNvPr id="7" name="그림 6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1024A019-0CDD-2449-AEFA-4F86C32E9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292" y="2034858"/>
            <a:ext cx="5185524" cy="3832543"/>
          </a:xfrm>
          <a:prstGeom prst="rect">
            <a:avLst/>
          </a:prstGeom>
        </p:spPr>
      </p:pic>
      <p:pic>
        <p:nvPicPr>
          <p:cNvPr id="11" name="Picture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F7197E48-447F-353A-08B5-CADFE4FCB5D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3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-2063"/>
            <a:ext cx="12184380" cy="6854506"/>
          </a:xfrm>
          <a:custGeom>
            <a:avLst/>
            <a:gdLst>
              <a:gd name="connsiteX0" fmla="*/ 7938626 w 12184380"/>
              <a:gd name="connsiteY0" fmla="*/ 2351344 h 6854506"/>
              <a:gd name="connsiteX1" fmla="*/ 7535503 w 12184380"/>
              <a:gd name="connsiteY1" fmla="*/ 2754467 h 6854506"/>
              <a:gd name="connsiteX2" fmla="*/ 7938626 w 12184380"/>
              <a:gd name="connsiteY2" fmla="*/ 3157590 h 6854506"/>
              <a:gd name="connsiteX3" fmla="*/ 8341749 w 12184380"/>
              <a:gd name="connsiteY3" fmla="*/ 2754467 h 6854506"/>
              <a:gd name="connsiteX4" fmla="*/ 7938626 w 12184380"/>
              <a:gd name="connsiteY4" fmla="*/ 2351344 h 6854506"/>
              <a:gd name="connsiteX5" fmla="*/ 2079216 w 12184380"/>
              <a:gd name="connsiteY5" fmla="*/ 1919628 h 6854506"/>
              <a:gd name="connsiteX6" fmla="*/ 1676093 w 12184380"/>
              <a:gd name="connsiteY6" fmla="*/ 2322751 h 6854506"/>
              <a:gd name="connsiteX7" fmla="*/ 2079216 w 12184380"/>
              <a:gd name="connsiteY7" fmla="*/ 2725874 h 6854506"/>
              <a:gd name="connsiteX8" fmla="*/ 2482339 w 12184380"/>
              <a:gd name="connsiteY8" fmla="*/ 2322751 h 6854506"/>
              <a:gd name="connsiteX9" fmla="*/ 2079216 w 12184380"/>
              <a:gd name="connsiteY9" fmla="*/ 1919628 h 6854506"/>
              <a:gd name="connsiteX10" fmla="*/ 0 w 12184380"/>
              <a:gd name="connsiteY10" fmla="*/ 0 h 6854506"/>
              <a:gd name="connsiteX11" fmla="*/ 12184380 w 12184380"/>
              <a:gd name="connsiteY11" fmla="*/ 0 h 6854506"/>
              <a:gd name="connsiteX12" fmla="*/ 12184380 w 12184380"/>
              <a:gd name="connsiteY12" fmla="*/ 6854506 h 6854506"/>
              <a:gd name="connsiteX13" fmla="*/ 0 w 12184380"/>
              <a:gd name="connsiteY13" fmla="*/ 6854506 h 685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4380" h="6854506">
                <a:moveTo>
                  <a:pt x="7938626" y="2351344"/>
                </a:moveTo>
                <a:cubicBezTo>
                  <a:pt x="7715987" y="2351344"/>
                  <a:pt x="7535503" y="2531828"/>
                  <a:pt x="7535503" y="2754467"/>
                </a:cubicBezTo>
                <a:cubicBezTo>
                  <a:pt x="7535503" y="2977106"/>
                  <a:pt x="7715987" y="3157590"/>
                  <a:pt x="7938626" y="3157590"/>
                </a:cubicBezTo>
                <a:cubicBezTo>
                  <a:pt x="8161265" y="3157590"/>
                  <a:pt x="8341749" y="2977106"/>
                  <a:pt x="8341749" y="2754467"/>
                </a:cubicBezTo>
                <a:cubicBezTo>
                  <a:pt x="8341749" y="2531828"/>
                  <a:pt x="8161265" y="2351344"/>
                  <a:pt x="7938626" y="2351344"/>
                </a:cubicBezTo>
                <a:close/>
                <a:moveTo>
                  <a:pt x="2079216" y="1919628"/>
                </a:moveTo>
                <a:cubicBezTo>
                  <a:pt x="1856577" y="1919628"/>
                  <a:pt x="1676093" y="2100112"/>
                  <a:pt x="1676093" y="2322751"/>
                </a:cubicBezTo>
                <a:cubicBezTo>
                  <a:pt x="1676093" y="2545390"/>
                  <a:pt x="1856577" y="2725874"/>
                  <a:pt x="2079216" y="2725874"/>
                </a:cubicBezTo>
                <a:cubicBezTo>
                  <a:pt x="2301855" y="2725874"/>
                  <a:pt x="2482339" y="2545390"/>
                  <a:pt x="2482339" y="2322751"/>
                </a:cubicBezTo>
                <a:cubicBezTo>
                  <a:pt x="2482339" y="2100112"/>
                  <a:pt x="2301855" y="1919628"/>
                  <a:pt x="2079216" y="1919628"/>
                </a:cubicBezTo>
                <a:close/>
                <a:moveTo>
                  <a:pt x="0" y="0"/>
                </a:moveTo>
                <a:lnTo>
                  <a:pt x="12184380" y="0"/>
                </a:lnTo>
                <a:lnTo>
                  <a:pt x="12184380" y="6854506"/>
                </a:lnTo>
                <a:lnTo>
                  <a:pt x="0" y="6854506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56310B-C486-1ABB-E2C0-A6889D7AC181}"/>
              </a:ext>
            </a:extLst>
          </p:cNvPr>
          <p:cNvSpPr txBox="1"/>
          <p:nvPr/>
        </p:nvSpPr>
        <p:spPr>
          <a:xfrm>
            <a:off x="741881" y="1368107"/>
            <a:ext cx="39776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cs typeface="Segoe UI"/>
              </a:rPr>
              <a:t>N06AX14 : Tianeptine(티아넵틴)</a:t>
            </a:r>
            <a:endParaRPr lang="ko-KR" altLang="en-US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50E386-EFD7-F882-4D33-3D3180921B72}"/>
              </a:ext>
            </a:extLst>
          </p:cNvPr>
          <p:cNvSpPr txBox="1"/>
          <p:nvPr/>
        </p:nvSpPr>
        <p:spPr>
          <a:xfrm>
            <a:off x="1275941" y="5867401"/>
            <a:ext cx="91395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cs typeface="Segoe UI"/>
              </a:rPr>
              <a:t>Degree centrality가 낮고, betweenness centrality가 높다</a:t>
            </a:r>
          </a:p>
        </p:txBody>
      </p:sp>
    </p:spTree>
    <p:extLst>
      <p:ext uri="{BB962C8B-B14F-4D97-AF65-F5344CB8AC3E}">
        <p14:creationId xmlns:p14="http://schemas.microsoft.com/office/powerpoint/2010/main" val="165195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4B48A-70C7-50F1-5C5C-F62933970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5555591-A1E6-1787-6EFC-AC4608BF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cs typeface="Segoe UI Semibold"/>
              </a:rPr>
              <a:t>Degree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centrality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vs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Betweenness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centrality</a:t>
            </a:r>
            <a:endParaRPr lang="ko-KR" altLang="en-US" err="1"/>
          </a:p>
        </p:txBody>
      </p:sp>
      <p:pic>
        <p:nvPicPr>
          <p:cNvPr id="5" name="그림 4" descr="텍스트, 라인, 도표, 번호이(가) 표시된 사진&#10;&#10;자동 생성된 설명">
            <a:extLst>
              <a:ext uri="{FF2B5EF4-FFF2-40B4-BE49-F238E27FC236}">
                <a16:creationId xmlns:a16="http://schemas.microsoft.com/office/drawing/2014/main" id="{52692FB5-3425-501C-8F4F-DA01E9D30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27" y="2037397"/>
            <a:ext cx="5186686" cy="3832860"/>
          </a:xfrm>
          <a:prstGeom prst="rect">
            <a:avLst/>
          </a:prstGeom>
        </p:spPr>
      </p:pic>
      <p:pic>
        <p:nvPicPr>
          <p:cNvPr id="7" name="그림 6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7A7DD13B-DF2C-DDD0-3371-3DCBC9F32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292" y="2034858"/>
            <a:ext cx="5185524" cy="3832543"/>
          </a:xfrm>
          <a:prstGeom prst="rect">
            <a:avLst/>
          </a:prstGeom>
        </p:spPr>
      </p:pic>
      <p:pic>
        <p:nvPicPr>
          <p:cNvPr id="11" name="Picture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C16D3EA3-4675-9860-4B75-C927A551527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3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-2063"/>
            <a:ext cx="12184380" cy="6854506"/>
          </a:xfrm>
          <a:custGeom>
            <a:avLst/>
            <a:gdLst>
              <a:gd name="connsiteX0" fmla="*/ 7938626 w 12184380"/>
              <a:gd name="connsiteY0" fmla="*/ 2351344 h 6854506"/>
              <a:gd name="connsiteX1" fmla="*/ 7535503 w 12184380"/>
              <a:gd name="connsiteY1" fmla="*/ 2754467 h 6854506"/>
              <a:gd name="connsiteX2" fmla="*/ 7938626 w 12184380"/>
              <a:gd name="connsiteY2" fmla="*/ 3157590 h 6854506"/>
              <a:gd name="connsiteX3" fmla="*/ 8341749 w 12184380"/>
              <a:gd name="connsiteY3" fmla="*/ 2754467 h 6854506"/>
              <a:gd name="connsiteX4" fmla="*/ 7938626 w 12184380"/>
              <a:gd name="connsiteY4" fmla="*/ 2351344 h 6854506"/>
              <a:gd name="connsiteX5" fmla="*/ 2079216 w 12184380"/>
              <a:gd name="connsiteY5" fmla="*/ 1919628 h 6854506"/>
              <a:gd name="connsiteX6" fmla="*/ 1676093 w 12184380"/>
              <a:gd name="connsiteY6" fmla="*/ 2322751 h 6854506"/>
              <a:gd name="connsiteX7" fmla="*/ 2079216 w 12184380"/>
              <a:gd name="connsiteY7" fmla="*/ 2725874 h 6854506"/>
              <a:gd name="connsiteX8" fmla="*/ 2482339 w 12184380"/>
              <a:gd name="connsiteY8" fmla="*/ 2322751 h 6854506"/>
              <a:gd name="connsiteX9" fmla="*/ 2079216 w 12184380"/>
              <a:gd name="connsiteY9" fmla="*/ 1919628 h 6854506"/>
              <a:gd name="connsiteX10" fmla="*/ 0 w 12184380"/>
              <a:gd name="connsiteY10" fmla="*/ 0 h 6854506"/>
              <a:gd name="connsiteX11" fmla="*/ 12184380 w 12184380"/>
              <a:gd name="connsiteY11" fmla="*/ 0 h 6854506"/>
              <a:gd name="connsiteX12" fmla="*/ 12184380 w 12184380"/>
              <a:gd name="connsiteY12" fmla="*/ 6854506 h 6854506"/>
              <a:gd name="connsiteX13" fmla="*/ 0 w 12184380"/>
              <a:gd name="connsiteY13" fmla="*/ 6854506 h 685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4380" h="6854506">
                <a:moveTo>
                  <a:pt x="7938626" y="2351344"/>
                </a:moveTo>
                <a:cubicBezTo>
                  <a:pt x="7715987" y="2351344"/>
                  <a:pt x="7535503" y="2531828"/>
                  <a:pt x="7535503" y="2754467"/>
                </a:cubicBezTo>
                <a:cubicBezTo>
                  <a:pt x="7535503" y="2977106"/>
                  <a:pt x="7715987" y="3157590"/>
                  <a:pt x="7938626" y="3157590"/>
                </a:cubicBezTo>
                <a:cubicBezTo>
                  <a:pt x="8161265" y="3157590"/>
                  <a:pt x="8341749" y="2977106"/>
                  <a:pt x="8341749" y="2754467"/>
                </a:cubicBezTo>
                <a:cubicBezTo>
                  <a:pt x="8341749" y="2531828"/>
                  <a:pt x="8161265" y="2351344"/>
                  <a:pt x="7938626" y="2351344"/>
                </a:cubicBezTo>
                <a:close/>
                <a:moveTo>
                  <a:pt x="2079216" y="1919628"/>
                </a:moveTo>
                <a:cubicBezTo>
                  <a:pt x="1856577" y="1919628"/>
                  <a:pt x="1676093" y="2100112"/>
                  <a:pt x="1676093" y="2322751"/>
                </a:cubicBezTo>
                <a:cubicBezTo>
                  <a:pt x="1676093" y="2545390"/>
                  <a:pt x="1856577" y="2725874"/>
                  <a:pt x="2079216" y="2725874"/>
                </a:cubicBezTo>
                <a:cubicBezTo>
                  <a:pt x="2301855" y="2725874"/>
                  <a:pt x="2482339" y="2545390"/>
                  <a:pt x="2482339" y="2322751"/>
                </a:cubicBezTo>
                <a:cubicBezTo>
                  <a:pt x="2482339" y="2100112"/>
                  <a:pt x="2301855" y="1919628"/>
                  <a:pt x="2079216" y="1919628"/>
                </a:cubicBezTo>
                <a:close/>
                <a:moveTo>
                  <a:pt x="0" y="0"/>
                </a:moveTo>
                <a:lnTo>
                  <a:pt x="12184380" y="0"/>
                </a:lnTo>
                <a:lnTo>
                  <a:pt x="12184380" y="6854506"/>
                </a:lnTo>
                <a:lnTo>
                  <a:pt x="0" y="6854506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04B204-EB88-4DD5-76EE-9B49D1A88389}"/>
              </a:ext>
            </a:extLst>
          </p:cNvPr>
          <p:cNvSpPr txBox="1"/>
          <p:nvPr/>
        </p:nvSpPr>
        <p:spPr>
          <a:xfrm>
            <a:off x="741881" y="1368107"/>
            <a:ext cx="39776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cs typeface="Segoe UI"/>
              </a:rPr>
              <a:t>N06AX14 : Tianeptine(티아넵틴)</a:t>
            </a:r>
            <a:endParaRPr lang="ko-KR" altLang="en-US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C54B5F-5681-C46B-3D38-AD49ABD47BAB}"/>
              </a:ext>
            </a:extLst>
          </p:cNvPr>
          <p:cNvSpPr txBox="1"/>
          <p:nvPr/>
        </p:nvSpPr>
        <p:spPr>
          <a:xfrm>
            <a:off x="1275941" y="5867401"/>
            <a:ext cx="91395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cs typeface="Segoe UI"/>
              </a:rPr>
              <a:t>Degree centrality가 낮고, betweenness centrality가 높다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33924B-7B4D-5DF2-926B-99DA93326863}"/>
              </a:ext>
            </a:extLst>
          </p:cNvPr>
          <p:cNvSpPr txBox="1"/>
          <p:nvPr/>
        </p:nvSpPr>
        <p:spPr>
          <a:xfrm>
            <a:off x="4788515" y="6236733"/>
            <a:ext cx="651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cs typeface="Segoe UI"/>
              </a:rPr>
              <a:t>--&gt; 서로 다른 작용기전 그룹들을 이어주는 가교 역할을 한다?</a:t>
            </a:r>
            <a:endParaRPr lang="en-US"/>
          </a:p>
        </p:txBody>
      </p:sp>
      <p:pic>
        <p:nvPicPr>
          <p:cNvPr id="20" name="Picture 19" descr="원, 라인, 예술이(가) 표시된 사진&#10;&#10;자동 생성된 설명">
            <a:extLst>
              <a:ext uri="{FF2B5EF4-FFF2-40B4-BE49-F238E27FC236}">
                <a16:creationId xmlns:a16="http://schemas.microsoft.com/office/drawing/2014/main" id="{A7A0FCEB-9B84-DD36-C475-A24EBE5F7B9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301" t="6057" r="416" b="8324"/>
          <a:stretch>
            <a:fillRect/>
          </a:stretch>
        </p:blipFill>
        <p:spPr>
          <a:xfrm>
            <a:off x="8662219" y="4645953"/>
            <a:ext cx="3166382" cy="1344402"/>
          </a:xfrm>
          <a:custGeom>
            <a:avLst/>
            <a:gdLst>
              <a:gd name="connsiteX0" fmla="*/ 316583 w 4473678"/>
              <a:gd name="connsiteY0" fmla="*/ 0 h 1899463"/>
              <a:gd name="connsiteX1" fmla="*/ 4157095 w 4473678"/>
              <a:gd name="connsiteY1" fmla="*/ 0 h 1899463"/>
              <a:gd name="connsiteX2" fmla="*/ 4473678 w 4473678"/>
              <a:gd name="connsiteY2" fmla="*/ 316583 h 1899463"/>
              <a:gd name="connsiteX3" fmla="*/ 4473678 w 4473678"/>
              <a:gd name="connsiteY3" fmla="*/ 1582880 h 1899463"/>
              <a:gd name="connsiteX4" fmla="*/ 4157095 w 4473678"/>
              <a:gd name="connsiteY4" fmla="*/ 1899463 h 1899463"/>
              <a:gd name="connsiteX5" fmla="*/ 316583 w 4473678"/>
              <a:gd name="connsiteY5" fmla="*/ 1899463 h 1899463"/>
              <a:gd name="connsiteX6" fmla="*/ 0 w 4473678"/>
              <a:gd name="connsiteY6" fmla="*/ 1582880 h 1899463"/>
              <a:gd name="connsiteX7" fmla="*/ 0 w 4473678"/>
              <a:gd name="connsiteY7" fmla="*/ 316583 h 1899463"/>
              <a:gd name="connsiteX8" fmla="*/ 316583 w 4473678"/>
              <a:gd name="connsiteY8" fmla="*/ 0 h 189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3678" h="1899463">
                <a:moveTo>
                  <a:pt x="316583" y="0"/>
                </a:moveTo>
                <a:lnTo>
                  <a:pt x="4157095" y="0"/>
                </a:lnTo>
                <a:cubicBezTo>
                  <a:pt x="4331939" y="0"/>
                  <a:pt x="4473678" y="141739"/>
                  <a:pt x="4473678" y="316583"/>
                </a:cubicBezTo>
                <a:lnTo>
                  <a:pt x="4473678" y="1582880"/>
                </a:lnTo>
                <a:cubicBezTo>
                  <a:pt x="4473678" y="1757724"/>
                  <a:pt x="4331939" y="1899463"/>
                  <a:pt x="4157095" y="1899463"/>
                </a:cubicBezTo>
                <a:lnTo>
                  <a:pt x="316583" y="1899463"/>
                </a:lnTo>
                <a:cubicBezTo>
                  <a:pt x="141739" y="1899463"/>
                  <a:pt x="0" y="1757724"/>
                  <a:pt x="0" y="1582880"/>
                </a:cubicBezTo>
                <a:lnTo>
                  <a:pt x="0" y="316583"/>
                </a:lnTo>
                <a:cubicBezTo>
                  <a:pt x="0" y="141739"/>
                  <a:pt x="141739" y="0"/>
                  <a:pt x="31658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1471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18A75-B100-6579-2749-BEF85C118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683320-3F0D-3F67-88F7-A995D02A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cs typeface="Segoe UI Semibold"/>
              </a:rPr>
              <a:t>Degree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centrality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vs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Betweenness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centrality</a:t>
            </a:r>
            <a:endParaRPr lang="ko-KR" altLang="en-US" err="1"/>
          </a:p>
        </p:txBody>
      </p:sp>
      <p:pic>
        <p:nvPicPr>
          <p:cNvPr id="5" name="그림 4" descr="텍스트, 라인, 도표, 번호이(가) 표시된 사진&#10;&#10;자동 생성된 설명">
            <a:extLst>
              <a:ext uri="{FF2B5EF4-FFF2-40B4-BE49-F238E27FC236}">
                <a16:creationId xmlns:a16="http://schemas.microsoft.com/office/drawing/2014/main" id="{BC57E8D7-E5DB-2DFB-FE13-8E120DDD1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27" y="2037397"/>
            <a:ext cx="5186686" cy="3832860"/>
          </a:xfrm>
          <a:prstGeom prst="rect">
            <a:avLst/>
          </a:prstGeom>
        </p:spPr>
      </p:pic>
      <p:pic>
        <p:nvPicPr>
          <p:cNvPr id="7" name="그림 6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4658206F-15EB-8C8D-BBD0-E546A3FE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292" y="2034858"/>
            <a:ext cx="5185524" cy="3832543"/>
          </a:xfrm>
          <a:prstGeom prst="rect">
            <a:avLst/>
          </a:prstGeom>
        </p:spPr>
      </p:pic>
      <p:pic>
        <p:nvPicPr>
          <p:cNvPr id="8" name="Picture 7" descr="블랙, 어둠이(가) 표시된 사진&#10;&#10;자동 생성된 설명">
            <a:extLst>
              <a:ext uri="{FF2B5EF4-FFF2-40B4-BE49-F238E27FC236}">
                <a16:creationId xmlns:a16="http://schemas.microsoft.com/office/drawing/2014/main" id="{DD21D809-F1CE-897D-1BE3-DAB3AEDAEF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3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447683" cy="7002631"/>
          </a:xfrm>
          <a:custGeom>
            <a:avLst/>
            <a:gdLst>
              <a:gd name="connsiteX0" fmla="*/ 0 w 12447683"/>
              <a:gd name="connsiteY0" fmla="*/ 0 h 7002631"/>
              <a:gd name="connsiteX1" fmla="*/ 12447683 w 12447683"/>
              <a:gd name="connsiteY1" fmla="*/ 0 h 7002631"/>
              <a:gd name="connsiteX2" fmla="*/ 12447683 w 12447683"/>
              <a:gd name="connsiteY2" fmla="*/ 7002631 h 7002631"/>
              <a:gd name="connsiteX3" fmla="*/ 0 w 12447683"/>
              <a:gd name="connsiteY3" fmla="*/ 7002631 h 7002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47683" h="7002631">
                <a:moveTo>
                  <a:pt x="0" y="0"/>
                </a:moveTo>
                <a:lnTo>
                  <a:pt x="12447683" y="0"/>
                </a:lnTo>
                <a:lnTo>
                  <a:pt x="12447683" y="7002631"/>
                </a:lnTo>
                <a:lnTo>
                  <a:pt x="0" y="7002631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82588E-49A9-9B32-A1A7-29D5EE6CA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31" y="1900339"/>
            <a:ext cx="10027155" cy="1180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5E74E8-B731-82FE-5CD1-242B5EFA422F}"/>
              </a:ext>
            </a:extLst>
          </p:cNvPr>
          <p:cNvSpPr txBox="1"/>
          <p:nvPr/>
        </p:nvSpPr>
        <p:spPr>
          <a:xfrm>
            <a:off x="281842" y="6270827"/>
            <a:ext cx="6169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chemeClr val="bg1">
                    <a:lumMod val="85000"/>
                  </a:schemeClr>
                </a:solidFill>
                <a:effectLst/>
                <a:latin typeface="Noto Sans KR"/>
              </a:rPr>
              <a:t>출저</a:t>
            </a:r>
            <a:r>
              <a:rPr lang="en-US" altLang="ko-KR" sz="1200" b="0" i="0">
                <a:solidFill>
                  <a:schemeClr val="bg1">
                    <a:lumMod val="85000"/>
                  </a:schemeClr>
                </a:solidFill>
                <a:effectLst/>
                <a:latin typeface="Noto Sans KR"/>
              </a:rPr>
              <a:t>: </a:t>
            </a:r>
            <a:r>
              <a:rPr lang="ko-KR" altLang="en-US" sz="1200" b="0" i="0">
                <a:solidFill>
                  <a:schemeClr val="bg1">
                    <a:lumMod val="85000"/>
                  </a:schemeClr>
                </a:solidFill>
                <a:effectLst/>
                <a:latin typeface="Noto Sans KR"/>
              </a:rPr>
              <a:t>우영섭 </a:t>
            </a:r>
            <a:r>
              <a:rPr lang="en-US" altLang="ko-KR" sz="1200" b="0" i="0">
                <a:solidFill>
                  <a:schemeClr val="bg1">
                    <a:lumMod val="85000"/>
                  </a:schemeClr>
                </a:solidFill>
                <a:effectLst/>
                <a:latin typeface="Noto Sans KR"/>
              </a:rPr>
              <a:t>and </a:t>
            </a:r>
            <a:r>
              <a:rPr lang="ko-KR" altLang="en-US" sz="1200" b="0" i="0">
                <a:solidFill>
                  <a:schemeClr val="bg1">
                    <a:lumMod val="85000"/>
                  </a:schemeClr>
                </a:solidFill>
                <a:effectLst/>
                <a:latin typeface="Noto Sans KR"/>
              </a:rPr>
              <a:t>박원명</a:t>
            </a:r>
            <a:r>
              <a:rPr lang="en-US" altLang="ko-KR" sz="1200" b="0" i="0">
                <a:solidFill>
                  <a:schemeClr val="bg1">
                    <a:lumMod val="85000"/>
                  </a:schemeClr>
                </a:solidFill>
                <a:effectLst/>
                <a:latin typeface="Noto Sans KR"/>
              </a:rPr>
              <a:t>. (2010). Tianeptine</a:t>
            </a:r>
            <a:r>
              <a:rPr lang="ko-KR" altLang="en-US" sz="1200" b="0" i="0">
                <a:solidFill>
                  <a:schemeClr val="bg1">
                    <a:lumMod val="85000"/>
                  </a:schemeClr>
                </a:solidFill>
                <a:effectLst/>
                <a:latin typeface="Noto Sans KR"/>
              </a:rPr>
              <a:t>은 고유한 기전의 항우울제인가</a:t>
            </a:r>
            <a:r>
              <a:rPr lang="en-US" altLang="ko-KR" sz="1200" b="0" i="0">
                <a:solidFill>
                  <a:schemeClr val="bg1">
                    <a:lumMod val="85000"/>
                  </a:schemeClr>
                </a:solidFill>
                <a:effectLst/>
                <a:latin typeface="Noto Sans KR"/>
              </a:rPr>
              <a:t>? - Tianeptine</a:t>
            </a:r>
            <a:r>
              <a:rPr lang="ko-KR" altLang="en-US" sz="1200" b="0" i="0">
                <a:solidFill>
                  <a:schemeClr val="bg1">
                    <a:lumMod val="85000"/>
                  </a:schemeClr>
                </a:solidFill>
                <a:effectLst/>
                <a:latin typeface="Noto Sans KR"/>
              </a:rPr>
              <a:t>의 약물학적 특성과 임상적 적용 </a:t>
            </a:r>
            <a:r>
              <a:rPr lang="en-US" altLang="ko-KR" sz="1200" b="0" i="0">
                <a:solidFill>
                  <a:schemeClr val="bg1">
                    <a:lumMod val="85000"/>
                  </a:schemeClr>
                </a:solidFill>
                <a:effectLst/>
                <a:latin typeface="Noto Sans KR"/>
              </a:rPr>
              <a:t>-. </a:t>
            </a:r>
            <a:r>
              <a:rPr lang="ko-KR" altLang="en-US" sz="1200" b="0" i="0">
                <a:solidFill>
                  <a:schemeClr val="bg1">
                    <a:lumMod val="85000"/>
                  </a:schemeClr>
                </a:solidFill>
                <a:effectLst/>
                <a:latin typeface="Noto Sans KR"/>
              </a:rPr>
              <a:t>대한정신약물학회지</a:t>
            </a:r>
            <a:r>
              <a:rPr lang="en-US" altLang="ko-KR" sz="1200" b="0" i="0">
                <a:solidFill>
                  <a:schemeClr val="bg1">
                    <a:lumMod val="85000"/>
                  </a:schemeClr>
                </a:solidFill>
                <a:effectLst/>
                <a:latin typeface="Noto Sans KR"/>
              </a:rPr>
              <a:t>, 21(4), 173-182.</a:t>
            </a:r>
            <a:endParaRPr lang="en-US" sz="1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28A8B0-DAEF-A695-88E7-D9B5E4A1E694}"/>
              </a:ext>
            </a:extLst>
          </p:cNvPr>
          <p:cNvSpPr txBox="1"/>
          <p:nvPr/>
        </p:nvSpPr>
        <p:spPr>
          <a:xfrm>
            <a:off x="741881" y="1368107"/>
            <a:ext cx="39776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cs typeface="Segoe UI"/>
              </a:rPr>
              <a:t>N06AX14 : Tianeptine(티아넵틴)</a:t>
            </a:r>
            <a:endParaRPr lang="ko-KR" altLang="en-US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B6CC4E-F790-428E-761E-3A2B4641C586}"/>
              </a:ext>
            </a:extLst>
          </p:cNvPr>
          <p:cNvSpPr txBox="1"/>
          <p:nvPr/>
        </p:nvSpPr>
        <p:spPr>
          <a:xfrm>
            <a:off x="1964144" y="3501315"/>
            <a:ext cx="85193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  <a:ea typeface="+mn-lt"/>
                <a:cs typeface="+mn-lt"/>
              </a:rPr>
              <a:t>“</a:t>
            </a:r>
            <a:r>
              <a:rPr lang="ko-KR" sz="3200" b="1">
                <a:solidFill>
                  <a:schemeClr val="bg1"/>
                </a:solidFill>
                <a:ea typeface="+mn-lt"/>
                <a:cs typeface="+mn-lt"/>
              </a:rPr>
              <a:t>tianeptine은 경도에서 중증에 이르기까지 다양한 우울 증상의 치료에 효과적이</a:t>
            </a:r>
            <a:r>
              <a:rPr lang="en-US" altLang="ko-KR" sz="3200" b="1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ko-KR" altLang="en-US" sz="3200" b="1">
                <a:solidFill>
                  <a:schemeClr val="bg1"/>
                </a:solidFill>
                <a:ea typeface="+mn-lt"/>
                <a:cs typeface="+mn-lt"/>
              </a:rPr>
              <a:t>다</a:t>
            </a:r>
            <a:r>
              <a:rPr lang="en-US" altLang="ko-KR" sz="3200" b="1">
                <a:solidFill>
                  <a:schemeClr val="bg1"/>
                </a:solidFill>
                <a:ea typeface="+mn-lt"/>
                <a:cs typeface="+mn-lt"/>
              </a:rPr>
              <a:t>)”</a:t>
            </a:r>
            <a:endParaRPr lang="en-US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8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0879FA5-A0D7-D6A7-B27C-70B7F16C52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4854" y="1720930"/>
            <a:ext cx="5308613" cy="46914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ko-KR" err="1">
                <a:latin typeface="Times New Roman"/>
                <a:cs typeface="Times New Roman"/>
              </a:rPr>
              <a:t>약품일반성분명코드</a:t>
            </a:r>
            <a:endParaRPr lang="ko-KR" err="1">
              <a:cs typeface="Segoe UI"/>
            </a:endParaRPr>
          </a:p>
          <a:p>
            <a:pPr marL="685165" indent="-227965"/>
            <a:r>
              <a:rPr lang="ko-KR" altLang="en-US" b="1" err="1">
                <a:solidFill>
                  <a:schemeClr val="tx1"/>
                </a:solidFill>
                <a:latin typeface="Consolas"/>
                <a:cs typeface="Times New Roman"/>
              </a:rPr>
              <a:t>약품일반성분명코드</a:t>
            </a:r>
            <a:r>
              <a:rPr lang="ko-KR" altLang="en-US" b="1">
                <a:solidFill>
                  <a:schemeClr val="tx1"/>
                </a:solidFill>
                <a:latin typeface="Consolas"/>
                <a:cs typeface="Times New Roman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Consolas"/>
                <a:cs typeface="Times New Roman"/>
              </a:rPr>
              <a:t>또는 </a:t>
            </a:r>
            <a:r>
              <a:rPr lang="ko-KR" altLang="en-US" b="1">
                <a:solidFill>
                  <a:schemeClr val="tx1"/>
                </a:solidFill>
                <a:latin typeface="Consolas"/>
                <a:cs typeface="Times New Roman"/>
              </a:rPr>
              <a:t>주성분코드 </a:t>
            </a:r>
            <a:r>
              <a:rPr lang="ko-KR" altLang="en-US">
                <a:solidFill>
                  <a:schemeClr val="tx1"/>
                </a:solidFill>
                <a:latin typeface="Consolas"/>
                <a:cs typeface="Times New Roman"/>
              </a:rPr>
              <a:t>는 의약품의 대표하는 성분에 대한 코드입니다</a:t>
            </a:r>
            <a:r>
              <a:rPr lang="en-US" altLang="ko-KR">
                <a:solidFill>
                  <a:schemeClr val="tx1"/>
                </a:solidFill>
                <a:latin typeface="Consolas"/>
                <a:cs typeface="Times New Roman"/>
              </a:rPr>
              <a:t>.</a:t>
            </a:r>
            <a:r>
              <a:rPr lang="ko-KR" altLang="en-US">
                <a:solidFill>
                  <a:schemeClr val="tx1"/>
                </a:solidFill>
                <a:latin typeface="Consolas"/>
                <a:cs typeface="Times New Roman"/>
              </a:rPr>
              <a:t> </a:t>
            </a:r>
            <a:endParaRPr lang="en-US" altLang="ko-KR">
              <a:solidFill>
                <a:schemeClr val="tx1"/>
              </a:solidFill>
              <a:latin typeface="Consolas"/>
              <a:cs typeface="Times New Roman"/>
            </a:endParaRPr>
          </a:p>
          <a:p>
            <a:pPr marL="685165" lvl="1" indent="-227965"/>
            <a:r>
              <a:rPr lang="ko-KR" altLang="en-US">
                <a:solidFill>
                  <a:schemeClr val="tx1"/>
                </a:solidFill>
                <a:latin typeface="Consolas"/>
                <a:cs typeface="Times New Roman"/>
              </a:rPr>
              <a:t>총 </a:t>
            </a:r>
            <a:r>
              <a:rPr lang="en-US" altLang="ko-KR">
                <a:solidFill>
                  <a:schemeClr val="tx1"/>
                </a:solidFill>
                <a:latin typeface="Consolas"/>
                <a:cs typeface="Times New Roman"/>
              </a:rPr>
              <a:t>9</a:t>
            </a:r>
            <a:r>
              <a:rPr lang="ko-KR" altLang="en-US">
                <a:solidFill>
                  <a:schemeClr val="tx1"/>
                </a:solidFill>
                <a:latin typeface="Consolas"/>
                <a:cs typeface="Times New Roman"/>
              </a:rPr>
              <a:t>자리로 구성되어 있으며 구성은 아래와 같습니다</a:t>
            </a:r>
            <a:r>
              <a:rPr lang="en-US" altLang="ko-KR">
                <a:solidFill>
                  <a:schemeClr val="tx1"/>
                </a:solidFill>
                <a:latin typeface="Consolas"/>
                <a:cs typeface="Times New Roman"/>
              </a:rPr>
              <a:t>.</a:t>
            </a:r>
            <a:r>
              <a:rPr lang="ko-KR" altLang="en-US">
                <a:solidFill>
                  <a:schemeClr val="tx1"/>
                </a:solidFill>
                <a:latin typeface="Consolas"/>
                <a:cs typeface="Times New Roman"/>
              </a:rPr>
              <a:t> 앞 </a:t>
            </a:r>
            <a:r>
              <a:rPr lang="en-US" altLang="ko-KR">
                <a:solidFill>
                  <a:schemeClr val="tx1"/>
                </a:solidFill>
                <a:latin typeface="Consolas"/>
                <a:cs typeface="Times New Roman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/>
                <a:cs typeface="Times New Roman"/>
              </a:rPr>
              <a:t>자리의 주성분 일련번호가 동일하면 동일한 성분으로 생각할 수 있습니다</a:t>
            </a:r>
            <a:r>
              <a:rPr lang="en-US" altLang="ko-KR">
                <a:solidFill>
                  <a:schemeClr val="tx1"/>
                </a:solidFill>
                <a:latin typeface="Consolas"/>
                <a:cs typeface="Times New Roman"/>
              </a:rPr>
              <a:t>.</a:t>
            </a:r>
            <a:endParaRPr lang="ko-KR" altLang="en-US">
              <a:solidFill>
                <a:schemeClr val="tx1"/>
              </a:solidFill>
              <a:cs typeface="Segoe UI"/>
            </a:endParaRPr>
          </a:p>
          <a:p>
            <a:pPr marL="227965" indent="-227965"/>
            <a:r>
              <a:rPr lang="en-US" altLang="ko-KR">
                <a:solidFill>
                  <a:schemeClr val="tx1"/>
                </a:solidFill>
                <a:latin typeface="Times New Roman"/>
                <a:cs typeface="Segoe UI"/>
              </a:rPr>
              <a:t>ATC </a:t>
            </a:r>
            <a:r>
              <a:rPr lang="en-US" altLang="ko-KR" err="1">
                <a:solidFill>
                  <a:schemeClr val="tx1"/>
                </a:solidFill>
                <a:latin typeface="Times New Roman"/>
                <a:cs typeface="Segoe UI"/>
              </a:rPr>
              <a:t>코드</a:t>
            </a:r>
            <a:r>
              <a:rPr lang="en-US" altLang="ko-KR">
                <a:solidFill>
                  <a:schemeClr val="tx1"/>
                </a:solidFill>
                <a:latin typeface="Times New Roman"/>
                <a:cs typeface="Segoe UI"/>
              </a:rPr>
              <a:t> 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altLang="ko-KR">
                <a:solidFill>
                  <a:schemeClr val="tx1"/>
                </a:solidFill>
                <a:latin typeface="Times New Roman"/>
                <a:cs typeface="Segoe UI"/>
              </a:rPr>
              <a:t>​</a:t>
            </a:r>
            <a:r>
              <a:rPr lang="en-US" err="1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세계보건기구</a:t>
            </a:r>
            <a:r>
              <a:rPr lang="en-US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(WHO)</a:t>
            </a:r>
            <a:r>
              <a:rPr lang="en-US" err="1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에서</a:t>
            </a:r>
            <a:r>
              <a:rPr lang="en-US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개발한</a:t>
            </a:r>
            <a:r>
              <a:rPr lang="en-US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국제적인</a:t>
            </a:r>
            <a:r>
              <a:rPr lang="en-US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의약품</a:t>
            </a:r>
            <a:r>
              <a:rPr lang="en-US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분류코드로서</a:t>
            </a:r>
            <a:r>
              <a:rPr lang="en-US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, </a:t>
            </a:r>
            <a:r>
              <a:rPr lang="en-US" err="1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의약품을</a:t>
            </a:r>
            <a:r>
              <a:rPr lang="en-US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보다</a:t>
            </a:r>
            <a:r>
              <a:rPr lang="en-US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체계적으로</a:t>
            </a:r>
            <a:r>
              <a:rPr lang="en-US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분류하기</a:t>
            </a:r>
            <a:r>
              <a:rPr lang="en-US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위한</a:t>
            </a:r>
            <a:r>
              <a:rPr lang="en-US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치료제군별</a:t>
            </a:r>
            <a:r>
              <a:rPr lang="en-US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의약품</a:t>
            </a:r>
            <a:r>
              <a:rPr lang="en-US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분류코드로</a:t>
            </a:r>
            <a:r>
              <a:rPr lang="en-US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 5단계 7자리의 </a:t>
            </a:r>
            <a:r>
              <a:rPr lang="en-US" err="1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영문</a:t>
            </a:r>
            <a:r>
              <a:rPr lang="en-US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 및 </a:t>
            </a:r>
            <a:r>
              <a:rPr lang="en-US" err="1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숫자로</a:t>
            </a:r>
            <a:r>
              <a:rPr lang="en-US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구성</a:t>
            </a:r>
            <a:r>
              <a:rPr lang="en-US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됩니다</a:t>
            </a:r>
            <a:r>
              <a:rPr lang="en-US" altLang="ko-KR">
                <a:solidFill>
                  <a:srgbClr val="333333"/>
                </a:solidFill>
                <a:latin typeface="Times New Roman"/>
                <a:ea typeface="+mn-lt"/>
                <a:cs typeface="+mn-lt"/>
              </a:rPr>
              <a:t>.</a:t>
            </a:r>
            <a:endParaRPr lang="ko-KR" altLang="en-US">
              <a:solidFill>
                <a:srgbClr val="333333"/>
              </a:solidFill>
              <a:latin typeface="Times New Roman"/>
              <a:cs typeface="Segoe UI"/>
            </a:endParaRPr>
          </a:p>
          <a:p>
            <a:pPr marL="227965" indent="-227965"/>
            <a:r>
              <a:rPr lang="en-US" altLang="ko-KR" err="1">
                <a:solidFill>
                  <a:srgbClr val="333333"/>
                </a:solidFill>
                <a:latin typeface="Times New Roman"/>
                <a:cs typeface="Segoe UI"/>
              </a:rPr>
              <a:t>처방내역일련번호</a:t>
            </a:r>
            <a:endParaRPr lang="en-US" altLang="ko-KR">
              <a:solidFill>
                <a:srgbClr val="333333"/>
              </a:solidFill>
              <a:latin typeface="Times New Roman"/>
              <a:cs typeface="Segoe UI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altLang="ko-KR" err="1">
                <a:solidFill>
                  <a:srgbClr val="333333"/>
                </a:solidFill>
                <a:latin typeface="Times New Roman"/>
                <a:cs typeface="Segoe UI"/>
              </a:rPr>
              <a:t>처방내역을</a:t>
            </a:r>
            <a:r>
              <a:rPr lang="en-US" altLang="ko-KR">
                <a:solidFill>
                  <a:srgbClr val="333333"/>
                </a:solidFill>
                <a:latin typeface="Times New Roman"/>
                <a:cs typeface="Segoe UI"/>
              </a:rPr>
              <a:t> </a:t>
            </a:r>
            <a:r>
              <a:rPr lang="en-US" altLang="ko-KR" err="1">
                <a:solidFill>
                  <a:srgbClr val="333333"/>
                </a:solidFill>
                <a:latin typeface="Times New Roman"/>
                <a:cs typeface="Segoe UI"/>
              </a:rPr>
              <a:t>식별하기</a:t>
            </a:r>
            <a:r>
              <a:rPr lang="en-US" altLang="ko-KR">
                <a:solidFill>
                  <a:srgbClr val="333333"/>
                </a:solidFill>
                <a:latin typeface="Times New Roman"/>
                <a:cs typeface="Segoe UI"/>
              </a:rPr>
              <a:t> </a:t>
            </a:r>
            <a:r>
              <a:rPr lang="en-US" altLang="ko-KR" err="1">
                <a:solidFill>
                  <a:srgbClr val="333333"/>
                </a:solidFill>
                <a:latin typeface="Times New Roman"/>
                <a:cs typeface="Segoe UI"/>
              </a:rPr>
              <a:t>위한</a:t>
            </a:r>
            <a:r>
              <a:rPr lang="en-US" altLang="ko-KR">
                <a:solidFill>
                  <a:srgbClr val="333333"/>
                </a:solidFill>
                <a:latin typeface="Times New Roman"/>
                <a:cs typeface="Segoe UI"/>
              </a:rPr>
              <a:t> </a:t>
            </a:r>
            <a:r>
              <a:rPr lang="en-US" altLang="ko-KR" err="1">
                <a:solidFill>
                  <a:srgbClr val="333333"/>
                </a:solidFill>
                <a:latin typeface="Times New Roman"/>
                <a:cs typeface="Segoe UI"/>
              </a:rPr>
              <a:t>번호</a:t>
            </a:r>
            <a:r>
              <a:rPr lang="en-US" altLang="ko-KR">
                <a:solidFill>
                  <a:srgbClr val="333333"/>
                </a:solidFill>
                <a:latin typeface="Times New Roman"/>
                <a:cs typeface="Segoe UI"/>
              </a:rPr>
              <a:t>.</a:t>
            </a:r>
          </a:p>
          <a:p>
            <a:pPr marL="227965" indent="-227965"/>
            <a:r>
              <a:rPr lang="en-US" altLang="ko-KR" err="1">
                <a:solidFill>
                  <a:srgbClr val="333333"/>
                </a:solidFill>
                <a:latin typeface="Times New Roman"/>
                <a:cs typeface="Segoe UI"/>
              </a:rPr>
              <a:t>가입자</a:t>
            </a:r>
            <a:r>
              <a:rPr lang="en-US" altLang="ko-KR">
                <a:solidFill>
                  <a:srgbClr val="333333"/>
                </a:solidFill>
                <a:latin typeface="Times New Roman"/>
                <a:cs typeface="Segoe UI"/>
              </a:rPr>
              <a:t> </a:t>
            </a:r>
            <a:r>
              <a:rPr lang="en-US" altLang="ko-KR" err="1">
                <a:solidFill>
                  <a:srgbClr val="333333"/>
                </a:solidFill>
                <a:latin typeface="Times New Roman"/>
                <a:cs typeface="Segoe UI"/>
              </a:rPr>
              <a:t>일련번호</a:t>
            </a:r>
            <a:r>
              <a:rPr lang="en-US" altLang="ko-KR">
                <a:solidFill>
                  <a:srgbClr val="333333"/>
                </a:solidFill>
                <a:latin typeface="Times New Roman"/>
                <a:cs typeface="Segoe UI"/>
              </a:rPr>
              <a:t> 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altLang="ko-KR" err="1">
                <a:solidFill>
                  <a:srgbClr val="333333"/>
                </a:solidFill>
                <a:latin typeface="Times New Roman"/>
                <a:cs typeface="Segoe UI"/>
              </a:rPr>
              <a:t>의약품을</a:t>
            </a:r>
            <a:r>
              <a:rPr lang="en-US" altLang="ko-KR">
                <a:solidFill>
                  <a:srgbClr val="333333"/>
                </a:solidFill>
                <a:latin typeface="Times New Roman"/>
                <a:cs typeface="Segoe UI"/>
              </a:rPr>
              <a:t> </a:t>
            </a:r>
            <a:r>
              <a:rPr lang="en-US" altLang="ko-KR" err="1">
                <a:solidFill>
                  <a:srgbClr val="333333"/>
                </a:solidFill>
                <a:latin typeface="Times New Roman"/>
                <a:cs typeface="Segoe UI"/>
              </a:rPr>
              <a:t>처방받은</a:t>
            </a:r>
            <a:r>
              <a:rPr lang="en-US" altLang="ko-KR">
                <a:solidFill>
                  <a:srgbClr val="333333"/>
                </a:solidFill>
                <a:latin typeface="Times New Roman"/>
                <a:cs typeface="Segoe UI"/>
              </a:rPr>
              <a:t> </a:t>
            </a:r>
            <a:r>
              <a:rPr lang="en-US" altLang="ko-KR" err="1">
                <a:solidFill>
                  <a:srgbClr val="333333"/>
                </a:solidFill>
                <a:latin typeface="Times New Roman"/>
                <a:cs typeface="Segoe UI"/>
              </a:rPr>
              <a:t>환자의</a:t>
            </a:r>
            <a:r>
              <a:rPr lang="en-US" altLang="ko-KR">
                <a:solidFill>
                  <a:srgbClr val="333333"/>
                </a:solidFill>
                <a:latin typeface="Times New Roman"/>
                <a:cs typeface="Segoe UI"/>
              </a:rPr>
              <a:t> </a:t>
            </a:r>
            <a:r>
              <a:rPr lang="en-US" altLang="ko-KR" err="1">
                <a:solidFill>
                  <a:srgbClr val="333333"/>
                </a:solidFill>
                <a:latin typeface="Times New Roman"/>
                <a:cs typeface="Segoe UI"/>
              </a:rPr>
              <a:t>일련번호</a:t>
            </a:r>
            <a:r>
              <a:rPr lang="en-US" altLang="ko-KR">
                <a:solidFill>
                  <a:srgbClr val="333333"/>
                </a:solidFill>
                <a:latin typeface="Times New Roman"/>
                <a:cs typeface="Segoe UI"/>
              </a:rPr>
              <a:t>  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endParaRPr lang="ko-KR">
              <a:latin typeface="Times New Roman"/>
              <a:cs typeface="Times New Roman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endParaRPr lang="ko-KR" altLang="en-US">
              <a:latin typeface="Times New Roman"/>
              <a:cs typeface="Times New Roman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B0AF0AE-EAFE-DD33-AB31-7F0D4DE6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cs typeface="Segoe UI Semibold"/>
              </a:rPr>
              <a:t>용어 설명</a:t>
            </a:r>
          </a:p>
        </p:txBody>
      </p:sp>
      <p:pic>
        <p:nvPicPr>
          <p:cNvPr id="4" name="그림 3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97CDA201-17C9-9E46-A86F-765F97562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959" y="68303"/>
            <a:ext cx="9315450" cy="1647825"/>
          </a:xfrm>
          <a:prstGeom prst="rect">
            <a:avLst/>
          </a:prstGeom>
        </p:spPr>
      </p:pic>
      <p:pic>
        <p:nvPicPr>
          <p:cNvPr id="5" name="그림 4" descr="* 신규로 부여된 ATC코드 예시">
            <a:extLst>
              <a:ext uri="{FF2B5EF4-FFF2-40B4-BE49-F238E27FC236}">
                <a16:creationId xmlns:a16="http://schemas.microsoft.com/office/drawing/2014/main" id="{94D937D5-FF6D-33BD-FD5A-87C8A2B0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1" y="1723419"/>
            <a:ext cx="6583678" cy="3848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02CBC6-72F4-2F22-50F6-5A3EA53B944B}"/>
              </a:ext>
            </a:extLst>
          </p:cNvPr>
          <p:cNvSpPr txBox="1"/>
          <p:nvPr/>
        </p:nvSpPr>
        <p:spPr>
          <a:xfrm>
            <a:off x="6985000" y="5664199"/>
            <a:ext cx="35433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Segoe UI"/>
              </a:rPr>
              <a:t>ATC 코드가 길어질수록 점점 더 세분화 되는 특징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81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19FF-DAD9-4AB4-9D83-993EE9FE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/>
                <a:cs typeface="Segoe UI Semibold"/>
              </a:rPr>
              <a:t>​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그림 6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2C8A7866-4A51-4462-E200-D3A7F9AE2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11" y="1274748"/>
            <a:ext cx="3389832" cy="2542374"/>
          </a:xfrm>
          <a:prstGeom prst="rect">
            <a:avLst/>
          </a:prstGeom>
        </p:spPr>
      </p:pic>
      <p:pic>
        <p:nvPicPr>
          <p:cNvPr id="8" name="그림 7" descr="텍스트, 스크린샷, 도표, 라인이(가) 표시된 사진">
            <a:extLst>
              <a:ext uri="{FF2B5EF4-FFF2-40B4-BE49-F238E27FC236}">
                <a16:creationId xmlns:a16="http://schemas.microsoft.com/office/drawing/2014/main" id="{6EFAFD23-9786-14E4-4DA2-534E6C613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930" y="1274748"/>
            <a:ext cx="3390142" cy="2542375"/>
          </a:xfrm>
          <a:prstGeom prst="rect">
            <a:avLst/>
          </a:prstGeom>
        </p:spPr>
      </p:pic>
      <p:pic>
        <p:nvPicPr>
          <p:cNvPr id="9" name="그림 8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ECB2876A-4C38-F1FF-31E4-B4FB0773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422" y="1274748"/>
            <a:ext cx="3385363" cy="2542373"/>
          </a:xfrm>
          <a:prstGeom prst="rect">
            <a:avLst/>
          </a:prstGeom>
        </p:spPr>
      </p:pic>
      <p:pic>
        <p:nvPicPr>
          <p:cNvPr id="11" name="그림 10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FCC91418-B0A6-D9F2-145D-4F72E9E3C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477" y="4137589"/>
            <a:ext cx="3277197" cy="2456917"/>
          </a:xfrm>
          <a:prstGeom prst="rect">
            <a:avLst/>
          </a:prstGeom>
        </p:spPr>
      </p:pic>
      <p:pic>
        <p:nvPicPr>
          <p:cNvPr id="12" name="그림 11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5C683F12-DA33-8879-311F-AD96A96A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639" y="4137588"/>
            <a:ext cx="3282014" cy="25352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465325-819D-345E-7E81-AA9719DF473D}"/>
              </a:ext>
            </a:extLst>
          </p:cNvPr>
          <p:cNvSpPr txBox="1"/>
          <p:nvPr/>
        </p:nvSpPr>
        <p:spPr>
          <a:xfrm>
            <a:off x="558791" y="544689"/>
            <a:ext cx="61303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Segoe UI"/>
              </a:rPr>
              <a:t>연도 별 단일 노드의 </a:t>
            </a:r>
            <a:r>
              <a:rPr lang="ko-KR" altLang="en-US" err="1">
                <a:cs typeface="Segoe UI"/>
              </a:rPr>
              <a:t>Clustering</a:t>
            </a:r>
            <a:r>
              <a:rPr lang="ko-KR" altLang="en-US">
                <a:cs typeface="Segoe UI"/>
              </a:rPr>
              <a:t> </a:t>
            </a:r>
            <a:r>
              <a:rPr lang="ko-KR" altLang="en-US" err="1">
                <a:cs typeface="Segoe UI"/>
              </a:rPr>
              <a:t>Coefficient</a:t>
            </a:r>
            <a:r>
              <a:rPr lang="ko-KR" altLang="en-US">
                <a:cs typeface="Segoe UI"/>
              </a:rPr>
              <a:t> </a:t>
            </a:r>
            <a:r>
              <a:rPr lang="ko-KR" altLang="en-US" err="1">
                <a:cs typeface="Segoe UI"/>
              </a:rPr>
              <a:t>Distribution</a:t>
            </a:r>
            <a:endParaRPr lang="ko-KR" altLang="en-US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118CC4-6381-2013-007D-6EB4103FCB5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>
            <a:outerShdw blurRad="50800" dist="38100" dir="2700000">
              <a:srgbClr val="000000">
                <a:alpha val="6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393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19FF-DAD9-4AB4-9D83-993EE9FE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/>
                <a:cs typeface="Segoe UI Semibold"/>
              </a:rPr>
              <a:t>​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465325-819D-345E-7E81-AA9719DF473D}"/>
              </a:ext>
            </a:extLst>
          </p:cNvPr>
          <p:cNvSpPr txBox="1"/>
          <p:nvPr/>
        </p:nvSpPr>
        <p:spPr>
          <a:xfrm>
            <a:off x="558791" y="544689"/>
            <a:ext cx="61303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Segoe UI"/>
              </a:rPr>
              <a:t>새로 추가된 노드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7160A-9BA6-CCCA-6089-BA4B85FBF3AF}"/>
              </a:ext>
            </a:extLst>
          </p:cNvPr>
          <p:cNvSpPr txBox="1"/>
          <p:nvPr/>
        </p:nvSpPr>
        <p:spPr>
          <a:xfrm>
            <a:off x="561862" y="1345226"/>
            <a:ext cx="53149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Segoe UI"/>
              </a:rPr>
              <a:t>2019년에 추가된 노드 : N06AX22(</a:t>
            </a:r>
            <a:r>
              <a:rPr lang="ko-KR" altLang="en-US" err="1">
                <a:cs typeface="Segoe UI"/>
              </a:rPr>
              <a:t>Agomelatine</a:t>
            </a:r>
            <a:r>
              <a:rPr lang="ko-KR" altLang="en-US">
                <a:cs typeface="Segoe UI"/>
              </a:rPr>
              <a:t>)</a:t>
            </a:r>
            <a:endParaRPr lang="ko-KR" altLang="en-US"/>
          </a:p>
        </p:txBody>
      </p:sp>
      <p:pic>
        <p:nvPicPr>
          <p:cNvPr id="5" name="그림 4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CF547B44-C1A3-8B31-B78C-B355C746A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88" y="2150692"/>
            <a:ext cx="6203832" cy="3688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900877-76D5-7398-040A-9690E7459CD9}"/>
              </a:ext>
            </a:extLst>
          </p:cNvPr>
          <p:cNvSpPr txBox="1"/>
          <p:nvPr/>
        </p:nvSpPr>
        <p:spPr>
          <a:xfrm>
            <a:off x="5417342" y="2007693"/>
            <a:ext cx="38020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Segoe UI"/>
              </a:rPr>
              <a:t>가중치를 고려한 </a:t>
            </a:r>
            <a:r>
              <a:rPr lang="ko-KR" altLang="en-US" err="1">
                <a:cs typeface="Segoe UI"/>
              </a:rPr>
              <a:t>degree</a:t>
            </a:r>
            <a:r>
              <a:rPr lang="ko-KR" altLang="en-US">
                <a:cs typeface="Segoe UI"/>
              </a:rPr>
              <a:t> </a:t>
            </a:r>
            <a:r>
              <a:rPr lang="ko-KR" altLang="en-US" err="1">
                <a:cs typeface="Segoe UI"/>
              </a:rPr>
              <a:t>centrality</a:t>
            </a:r>
            <a:endParaRPr lang="ko-KR" altLang="en-US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F353F5-57D6-6D27-0B03-607167EB0BDA}"/>
              </a:ext>
            </a:extLst>
          </p:cNvPr>
          <p:cNvSpPr txBox="1"/>
          <p:nvPr/>
        </p:nvSpPr>
        <p:spPr>
          <a:xfrm>
            <a:off x="7140743" y="2976215"/>
            <a:ext cx="38020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Segoe UI"/>
              </a:rPr>
              <a:t>유의미하게 해석하기 </a:t>
            </a:r>
            <a:r>
              <a:rPr lang="ko-KR" altLang="en-US" err="1">
                <a:cs typeface="Segoe UI"/>
              </a:rPr>
              <a:t>힘들것</a:t>
            </a:r>
            <a:r>
              <a:rPr lang="ko-KR" altLang="en-US">
                <a:cs typeface="Segoe UI"/>
              </a:rPr>
              <a:t> 같다.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2F29A-A431-45C7-6F1B-174D245356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>
            <a:outerShdw blurRad="50800" dist="38100" dir="2700000">
              <a:srgbClr val="000000">
                <a:alpha val="6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132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19FF-DAD9-4AB4-9D83-993EE9FE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/>
                <a:cs typeface="Segoe UI Semibold"/>
              </a:rPr>
              <a:t>​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465325-819D-345E-7E81-AA9719DF473D}"/>
              </a:ext>
            </a:extLst>
          </p:cNvPr>
          <p:cNvSpPr txBox="1"/>
          <p:nvPr/>
        </p:nvSpPr>
        <p:spPr>
          <a:xfrm>
            <a:off x="558791" y="544689"/>
            <a:ext cx="61303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cs typeface="Segoe UI"/>
              </a:rPr>
              <a:t>없어진노드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7160A-9BA6-CCCA-6089-BA4B85FBF3AF}"/>
              </a:ext>
            </a:extLst>
          </p:cNvPr>
          <p:cNvSpPr txBox="1"/>
          <p:nvPr/>
        </p:nvSpPr>
        <p:spPr>
          <a:xfrm>
            <a:off x="561862" y="1345226"/>
            <a:ext cx="51440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Segoe UI"/>
              </a:rPr>
              <a:t>2021년에 없어진 노드 : N06AG02(</a:t>
            </a:r>
            <a:r>
              <a:rPr lang="ko-KR" altLang="en-US" err="1">
                <a:cs typeface="Segoe UI"/>
              </a:rPr>
              <a:t>Moclomebide</a:t>
            </a:r>
            <a:r>
              <a:rPr lang="ko-KR" altLang="en-US">
                <a:cs typeface="Segoe UI"/>
              </a:rPr>
              <a:t>)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00877-76D5-7398-040A-9690E7459CD9}"/>
              </a:ext>
            </a:extLst>
          </p:cNvPr>
          <p:cNvSpPr txBox="1"/>
          <p:nvPr/>
        </p:nvSpPr>
        <p:spPr>
          <a:xfrm>
            <a:off x="5588258" y="1779805"/>
            <a:ext cx="38020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Segoe UI"/>
              </a:rPr>
              <a:t>가중치를 고려한 </a:t>
            </a:r>
            <a:r>
              <a:rPr lang="ko-KR" altLang="en-US" err="1">
                <a:cs typeface="Segoe UI"/>
              </a:rPr>
              <a:t>degree</a:t>
            </a:r>
            <a:r>
              <a:rPr lang="ko-KR" altLang="en-US">
                <a:cs typeface="Segoe UI"/>
              </a:rPr>
              <a:t> </a:t>
            </a:r>
            <a:r>
              <a:rPr lang="ko-KR" altLang="en-US" err="1">
                <a:cs typeface="Segoe UI"/>
              </a:rPr>
              <a:t>centrality</a:t>
            </a:r>
            <a:endParaRPr lang="ko-KR" altLang="en-US" err="1"/>
          </a:p>
        </p:txBody>
      </p:sp>
      <p:pic>
        <p:nvPicPr>
          <p:cNvPr id="3" name="그림 2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800B9A9B-B155-E2EB-E817-B3774462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00" y="2150691"/>
            <a:ext cx="6257265" cy="3688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20D24E-827B-292C-80AC-97D6F24E3A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>
            <a:outerShdw blurRad="50800" dist="38100" dir="2700000">
              <a:srgbClr val="000000">
                <a:alpha val="6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5484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0C62C2-0516-0C67-0F3D-0E6E6395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1390"/>
            <a:ext cx="3198564" cy="930792"/>
          </a:xfrm>
          <a:solidFill>
            <a:srgbClr val="D24726"/>
          </a:solidFill>
        </p:spPr>
        <p:txBody>
          <a:bodyPr anchor="ctr">
            <a:norm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문제정의 2:</a:t>
            </a:r>
            <a:endParaRPr lang="ko-KR" altLang="en-US" b="1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B484E6-8A44-F4FE-3030-BCF097456C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5453" y="2367287"/>
            <a:ext cx="9817866" cy="75249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ko-KR" altLang="en-US" b="1">
                <a:solidFill>
                  <a:srgbClr val="D24726"/>
                </a:solidFill>
              </a:rPr>
              <a:t>환자의 우울증 여부는 만성질환 처방 네트워크에 영향을 미칠까?</a:t>
            </a:r>
            <a:endParaRPr lang="en-US" b="1">
              <a:solidFill>
                <a:srgbClr val="D24726"/>
              </a:solidFill>
              <a:cs typeface="Segoe U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9FA878-36CB-C603-A766-59B528CE5B06}"/>
              </a:ext>
            </a:extLst>
          </p:cNvPr>
          <p:cNvGrpSpPr/>
          <p:nvPr/>
        </p:nvGrpSpPr>
        <p:grpSpPr>
          <a:xfrm>
            <a:off x="1997825" y="3317416"/>
            <a:ext cx="7709734" cy="2710932"/>
            <a:chOff x="2052909" y="3666284"/>
            <a:chExt cx="7709734" cy="2710932"/>
          </a:xfrm>
        </p:grpSpPr>
        <p:pic>
          <p:nvPicPr>
            <p:cNvPr id="5" name="Picture 4" descr="A black circle with different organs in it&#10;&#10;Description automatically generated">
              <a:extLst>
                <a:ext uri="{FF2B5EF4-FFF2-40B4-BE49-F238E27FC236}">
                  <a16:creationId xmlns:a16="http://schemas.microsoft.com/office/drawing/2014/main" id="{B7875B18-9C92-9B22-0065-DC5CD78E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0856" y="3666284"/>
              <a:ext cx="2691787" cy="2710932"/>
            </a:xfrm>
            <a:prstGeom prst="rect">
              <a:avLst/>
            </a:prstGeom>
          </p:spPr>
        </p:pic>
        <p:pic>
          <p:nvPicPr>
            <p:cNvPr id="6" name="Picture 5" descr="A black and white logo&#10;&#10;Description automatically generated">
              <a:extLst>
                <a:ext uri="{FF2B5EF4-FFF2-40B4-BE49-F238E27FC236}">
                  <a16:creationId xmlns:a16="http://schemas.microsoft.com/office/drawing/2014/main" id="{421228F5-A060-FBDB-FD1F-3601E206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2909" y="3685428"/>
              <a:ext cx="2691788" cy="269178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F709AD-1446-0829-FE6A-29A7BB3E93C1}"/>
                </a:ext>
              </a:extLst>
            </p:cNvPr>
            <p:cNvSpPr txBox="1"/>
            <p:nvPr/>
          </p:nvSpPr>
          <p:spPr>
            <a:xfrm>
              <a:off x="5516121" y="4068438"/>
              <a:ext cx="1137035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9600" b="1">
                  <a:solidFill>
                    <a:srgbClr val="D24726"/>
                  </a:solidFill>
                  <a:latin typeface="Aharoni"/>
                  <a:cs typeface="Segoe UI"/>
                </a:rPr>
                <a:t>?</a:t>
              </a:r>
              <a:endParaRPr lang="en-US" sz="9600" b="1">
                <a:solidFill>
                  <a:srgbClr val="D24726"/>
                </a:solidFill>
                <a:latin typeface="Aharoni"/>
                <a:cs typeface="Aharoni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8F2DF76-C931-374B-BEE9-180D5ACDF1D6}"/>
                </a:ext>
              </a:extLst>
            </p:cNvPr>
            <p:cNvCxnSpPr/>
            <p:nvPr/>
          </p:nvCxnSpPr>
          <p:spPr>
            <a:xfrm>
              <a:off x="6211057" y="4917679"/>
              <a:ext cx="969826" cy="1488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E4D5DF-C16A-9B62-DF9F-9B395FAA42F2}"/>
                </a:ext>
              </a:extLst>
            </p:cNvPr>
            <p:cNvCxnSpPr>
              <a:cxnSpLocks/>
            </p:cNvCxnSpPr>
            <p:nvPr/>
          </p:nvCxnSpPr>
          <p:spPr>
            <a:xfrm>
              <a:off x="4586068" y="4899317"/>
              <a:ext cx="969826" cy="14882"/>
            </a:xfrm>
            <a:prstGeom prst="straightConnector1">
              <a:avLst/>
            </a:prstGeom>
            <a:ln w="57150">
              <a:headEnd type="none"/>
              <a:tailEnd type="non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FA4DE3F-2EB6-7256-83FA-9224B26CA45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28810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18A67-3F0F-ED28-6F05-C66F9C76F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 descr="straight line">
            <a:extLst>
              <a:ext uri="{FF2B5EF4-FFF2-40B4-BE49-F238E27FC236}">
                <a16:creationId xmlns:a16="http://schemas.microsoft.com/office/drawing/2014/main" id="{897229FB-745F-FF8A-506C-15756FAA57F2}"/>
              </a:ext>
            </a:extLst>
          </p:cNvPr>
          <p:cNvCxnSpPr>
            <a:cxnSpLocks/>
          </p:cNvCxnSpPr>
          <p:nvPr/>
        </p:nvCxnSpPr>
        <p:spPr>
          <a:xfrm flipH="1">
            <a:off x="2126846" y="1994149"/>
            <a:ext cx="2704442" cy="146929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F6D417-CE90-FD59-65C1-5B370594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만성질환 네트워크에 대한 가설</a:t>
            </a:r>
          </a:p>
        </p:txBody>
      </p:sp>
      <p:cxnSp>
        <p:nvCxnSpPr>
          <p:cNvPr id="32" name="Straight Connector 31" descr="straight line">
            <a:extLst>
              <a:ext uri="{FF2B5EF4-FFF2-40B4-BE49-F238E27FC236}">
                <a16:creationId xmlns:a16="http://schemas.microsoft.com/office/drawing/2014/main" id="{ABB4CFD5-FB4C-40D2-0266-4A95342A3CFE}"/>
              </a:ext>
            </a:extLst>
          </p:cNvPr>
          <p:cNvCxnSpPr>
            <a:cxnSpLocks/>
          </p:cNvCxnSpPr>
          <p:nvPr/>
        </p:nvCxnSpPr>
        <p:spPr>
          <a:xfrm>
            <a:off x="2238836" y="3668939"/>
            <a:ext cx="2662901" cy="109236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019FEB2-3230-2C60-9A3C-1E607E3165AA}"/>
              </a:ext>
            </a:extLst>
          </p:cNvPr>
          <p:cNvSpPr txBox="1"/>
          <p:nvPr/>
        </p:nvSpPr>
        <p:spPr>
          <a:xfrm>
            <a:off x="7308574" y="4481385"/>
            <a:ext cx="431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더 다양한 종류의 항우울제의 복합 처방</a:t>
            </a:r>
            <a:endParaRPr lang="en-US"/>
          </a:p>
        </p:txBody>
      </p:sp>
      <p:sp>
        <p:nvSpPr>
          <p:cNvPr id="49" name="Oval 48" descr="oval shape">
            <a:extLst>
              <a:ext uri="{FF2B5EF4-FFF2-40B4-BE49-F238E27FC236}">
                <a16:creationId xmlns:a16="http://schemas.microsoft.com/office/drawing/2014/main" id="{246F4BDB-9EBC-A31E-83B2-FFF3B3B24FB4}"/>
              </a:ext>
            </a:extLst>
          </p:cNvPr>
          <p:cNvSpPr/>
          <p:nvPr/>
        </p:nvSpPr>
        <p:spPr>
          <a:xfrm>
            <a:off x="4388527" y="4321817"/>
            <a:ext cx="885523" cy="88552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500"/>
              <a:t>2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1AD46F-55E0-665D-71C4-E81A13B27873}"/>
              </a:ext>
            </a:extLst>
          </p:cNvPr>
          <p:cNvGrpSpPr/>
          <p:nvPr/>
        </p:nvGrpSpPr>
        <p:grpSpPr>
          <a:xfrm>
            <a:off x="863434" y="2165587"/>
            <a:ext cx="2526825" cy="2526825"/>
            <a:chOff x="4616940" y="1291737"/>
            <a:chExt cx="2987777" cy="2987777"/>
          </a:xfrm>
        </p:grpSpPr>
        <p:sp>
          <p:nvSpPr>
            <p:cNvPr id="53" name="Oval 52" descr="oval shape">
              <a:extLst>
                <a:ext uri="{FF2B5EF4-FFF2-40B4-BE49-F238E27FC236}">
                  <a16:creationId xmlns:a16="http://schemas.microsoft.com/office/drawing/2014/main" id="{737EAEDE-9C52-853E-FF44-C555BE0EAE02}"/>
                </a:ext>
              </a:extLst>
            </p:cNvPr>
            <p:cNvSpPr/>
            <p:nvPr/>
          </p:nvSpPr>
          <p:spPr>
            <a:xfrm>
              <a:off x="4616940" y="1291737"/>
              <a:ext cx="2987777" cy="2987777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C68BFFA-1462-57EE-AD64-2C09CA78E067}"/>
                </a:ext>
              </a:extLst>
            </p:cNvPr>
            <p:cNvSpPr txBox="1"/>
            <p:nvPr/>
          </p:nvSpPr>
          <p:spPr>
            <a:xfrm>
              <a:off x="4836248" y="1861963"/>
              <a:ext cx="2549161" cy="192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</a:rPr>
                <a:t>우울증은</a:t>
              </a:r>
              <a:endParaRPr lang="en-US" altLang="ko-KR" sz="200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000">
                  <a:solidFill>
                    <a:schemeClr val="bg1"/>
                  </a:solidFill>
                </a:rPr>
                <a:t>60</a:t>
              </a:r>
              <a:r>
                <a:rPr lang="ko-KR" altLang="en-US" sz="2000">
                  <a:solidFill>
                    <a:schemeClr val="bg1"/>
                  </a:solidFill>
                </a:rPr>
                <a:t>세 이상 환자의 복합만성질환의</a:t>
              </a:r>
              <a:endParaRPr lang="en-US" altLang="ko-KR" sz="200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>
                  <a:solidFill>
                    <a:schemeClr val="bg1"/>
                  </a:solidFill>
                </a:rPr>
                <a:t>중증도에 </a:t>
              </a:r>
              <a:endParaRPr lang="en-US" altLang="ko-KR" sz="200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>
                  <a:solidFill>
                    <a:schemeClr val="bg1"/>
                  </a:solidFill>
                </a:rPr>
                <a:t>영향을</a:t>
              </a:r>
              <a:r>
                <a:rPr lang="en-US" altLang="ko-KR" sz="2000">
                  <a:solidFill>
                    <a:schemeClr val="bg1"/>
                  </a:solidFill>
                </a:rPr>
                <a:t> </a:t>
              </a:r>
              <a:r>
                <a:rPr lang="ko-KR" altLang="en-US" sz="2000">
                  <a:solidFill>
                    <a:schemeClr val="bg1"/>
                  </a:solidFill>
                </a:rPr>
                <a:t>미친다 </a:t>
              </a:r>
              <a:endParaRPr lang="en-US" sz="2000">
                <a:solidFill>
                  <a:schemeClr val="bg1"/>
                </a:solidFill>
              </a:endParaRPr>
            </a:p>
          </p:txBody>
        </p:sp>
      </p:grpSp>
      <p:sp>
        <p:nvSpPr>
          <p:cNvPr id="36" name="Oval 35" descr="oval shape">
            <a:extLst>
              <a:ext uri="{FF2B5EF4-FFF2-40B4-BE49-F238E27FC236}">
                <a16:creationId xmlns:a16="http://schemas.microsoft.com/office/drawing/2014/main" id="{FB608DFC-31B7-D7E2-96A6-EB7A69CC52AF}"/>
              </a:ext>
            </a:extLst>
          </p:cNvPr>
          <p:cNvSpPr/>
          <p:nvPr/>
        </p:nvSpPr>
        <p:spPr>
          <a:xfrm>
            <a:off x="4388527" y="1529161"/>
            <a:ext cx="885523" cy="88552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500"/>
              <a:t>1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D12B154-40C4-6738-555B-BA7C5EC02B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F51BE5C-3EB9-6859-BBDA-770AD3DE0CEF}"/>
              </a:ext>
            </a:extLst>
          </p:cNvPr>
          <p:cNvSpPr txBox="1"/>
          <p:nvPr/>
        </p:nvSpPr>
        <p:spPr>
          <a:xfrm>
            <a:off x="7158732" y="5498849"/>
            <a:ext cx="461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항우울제 네트워크의 </a:t>
            </a:r>
            <a:r>
              <a:rPr lang="en-US" altLang="ko-KR">
                <a:solidFill>
                  <a:srgbClr val="D24726"/>
                </a:solidFill>
              </a:rPr>
              <a:t>Density</a:t>
            </a:r>
            <a:r>
              <a:rPr lang="en-US" altLang="ko-KR"/>
              <a:t> </a:t>
            </a:r>
            <a:r>
              <a:rPr lang="ko-KR" altLang="en-US"/>
              <a:t>증가</a:t>
            </a:r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BA20D8-2F5F-A867-1FF5-127D12F97699}"/>
              </a:ext>
            </a:extLst>
          </p:cNvPr>
          <p:cNvSpPr txBox="1"/>
          <p:nvPr/>
        </p:nvSpPr>
        <p:spPr>
          <a:xfrm>
            <a:off x="5247763" y="1634162"/>
            <a:ext cx="3309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고령층 </a:t>
            </a:r>
            <a:r>
              <a:rPr lang="ko-KR" altLang="en-US">
                <a:solidFill>
                  <a:srgbClr val="D24726"/>
                </a:solidFill>
              </a:rPr>
              <a:t>우울증</a:t>
            </a:r>
            <a:r>
              <a:rPr lang="ko-KR" altLang="en-US"/>
              <a:t> 환자들의</a:t>
            </a:r>
            <a:endParaRPr lang="en-US" altLang="ko-KR"/>
          </a:p>
          <a:p>
            <a:pPr algn="ctr"/>
            <a:r>
              <a:rPr lang="ko-KR" altLang="en-US"/>
              <a:t>만성질환 네트워크의 </a:t>
            </a:r>
            <a:r>
              <a:rPr lang="en-US" altLang="ko-KR">
                <a:solidFill>
                  <a:srgbClr val="D24726"/>
                </a:solidFill>
              </a:rPr>
              <a:t>Density</a:t>
            </a:r>
            <a:endParaRPr lang="en-US"/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EA28C98E-5793-ADD3-D377-30BE9EBEAA1B}"/>
              </a:ext>
            </a:extLst>
          </p:cNvPr>
          <p:cNvSpPr/>
          <p:nvPr/>
        </p:nvSpPr>
        <p:spPr>
          <a:xfrm>
            <a:off x="9324606" y="5073577"/>
            <a:ext cx="285983" cy="26752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176AC5-9268-B99C-F9B5-04A0066CA7DD}"/>
              </a:ext>
            </a:extLst>
          </p:cNvPr>
          <p:cNvSpPr txBox="1"/>
          <p:nvPr/>
        </p:nvSpPr>
        <p:spPr>
          <a:xfrm>
            <a:off x="281505" y="6109303"/>
            <a:ext cx="93290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출저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-apple-system"/>
              </a:rPr>
              <a:t>Oh </a:t>
            </a:r>
            <a:r>
              <a:rPr 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DJ, Han JW, Kim TH, Kwak KP, Kim BJ, Kim SG, Kim JL, Moon SW, Park JH, Ryu SH, Youn JC, Lee DW, Lee SB, Lee JJ, </a:t>
            </a:r>
            <a:r>
              <a:rPr lang="en-US" sz="1100" b="0" i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Jhoo</a:t>
            </a:r>
            <a:r>
              <a:rPr 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JH, Kim KW. Association of Depression With the Progression of Multimorbidity in Older Adults: A Population-Based Cohort Study. Am J </a:t>
            </a:r>
            <a:r>
              <a:rPr lang="en-US" sz="1100" b="0" i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Geriatr</a:t>
            </a:r>
            <a:r>
              <a:rPr 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Psychiatry. 2024 Aug;32(8):957-967. </a:t>
            </a:r>
            <a:br>
              <a:rPr 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</a:br>
            <a:r>
              <a:rPr lang="en-US" sz="1100" b="0" i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doi</a:t>
            </a:r>
            <a:r>
              <a:rPr 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10.1016/j.jagp.2024.02.006. </a:t>
            </a:r>
            <a:r>
              <a:rPr lang="en-US" sz="1100" b="0" i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Epub</a:t>
            </a:r>
            <a:r>
              <a:rPr 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2024 Feb 24. PMID: 38443296.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46CEE0-AECE-6A71-770E-4EB7324E6838}"/>
              </a:ext>
            </a:extLst>
          </p:cNvPr>
          <p:cNvSpPr txBox="1"/>
          <p:nvPr/>
        </p:nvSpPr>
        <p:spPr>
          <a:xfrm>
            <a:off x="8777619" y="1634161"/>
            <a:ext cx="3309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고령층 </a:t>
            </a:r>
            <a:r>
              <a:rPr lang="ko-KR" altLang="en-US">
                <a:solidFill>
                  <a:srgbClr val="D24726"/>
                </a:solidFill>
              </a:rPr>
              <a:t>일반</a:t>
            </a:r>
            <a:r>
              <a:rPr lang="ko-KR" altLang="en-US"/>
              <a:t> 환자들의</a:t>
            </a:r>
            <a:endParaRPr lang="en-US" altLang="ko-KR"/>
          </a:p>
          <a:p>
            <a:pPr algn="ctr"/>
            <a:r>
              <a:rPr lang="ko-KR" altLang="en-US"/>
              <a:t>만성질환 네트워크의 </a:t>
            </a:r>
            <a:r>
              <a:rPr lang="en-US" altLang="ko-KR">
                <a:solidFill>
                  <a:srgbClr val="D24726"/>
                </a:solidFill>
              </a:rPr>
              <a:t>Density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8067A-BC55-8CCC-7FB5-E2DD5CCD7D57}"/>
              </a:ext>
            </a:extLst>
          </p:cNvPr>
          <p:cNvSpPr txBox="1"/>
          <p:nvPr/>
        </p:nvSpPr>
        <p:spPr>
          <a:xfrm>
            <a:off x="8472383" y="1601250"/>
            <a:ext cx="491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D24726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38401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ED945-7C81-07A5-0FE3-55BD82DE7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CEB429-8AB9-64E0-E857-752F1172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만성질환 질병의 종류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53" name="Oval 52" descr="oval shape">
            <a:extLst>
              <a:ext uri="{FF2B5EF4-FFF2-40B4-BE49-F238E27FC236}">
                <a16:creationId xmlns:a16="http://schemas.microsoft.com/office/drawing/2014/main" id="{FAF2B40B-BAF7-CB8D-DB2D-6731ADA90518}"/>
              </a:ext>
            </a:extLst>
          </p:cNvPr>
          <p:cNvSpPr>
            <a:spLocks noChangeAspect="1"/>
          </p:cNvSpPr>
          <p:nvPr/>
        </p:nvSpPr>
        <p:spPr>
          <a:xfrm>
            <a:off x="5467196" y="3039012"/>
            <a:ext cx="1371600" cy="1371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3F54E0-1C3C-3B14-6814-19ACD0DC5B56}"/>
              </a:ext>
            </a:extLst>
          </p:cNvPr>
          <p:cNvSpPr txBox="1"/>
          <p:nvPr/>
        </p:nvSpPr>
        <p:spPr>
          <a:xfrm>
            <a:off x="5398616" y="3510576"/>
            <a:ext cx="150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D24726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만성질환</a:t>
            </a:r>
            <a:endParaRPr lang="en-US" sz="2400" b="1">
              <a:solidFill>
                <a:srgbClr val="D24726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82A7306-A447-C103-98F6-CA0BA73ACF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64177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2450D-3049-DB8C-30CE-BADE70321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 descr="straight line">
            <a:extLst>
              <a:ext uri="{FF2B5EF4-FFF2-40B4-BE49-F238E27FC236}">
                <a16:creationId xmlns:a16="http://schemas.microsoft.com/office/drawing/2014/main" id="{64294D78-3395-94A6-81F4-6B1AD4ACD6E9}"/>
              </a:ext>
            </a:extLst>
          </p:cNvPr>
          <p:cNvCxnSpPr>
            <a:cxnSpLocks/>
          </p:cNvCxnSpPr>
          <p:nvPr/>
        </p:nvCxnSpPr>
        <p:spPr>
          <a:xfrm flipH="1">
            <a:off x="5784783" y="3776422"/>
            <a:ext cx="292498" cy="207837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ABC20046-7459-4518-C726-1E68467F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만성질환 질병의 종류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cxnSp>
        <p:nvCxnSpPr>
          <p:cNvPr id="6" name="Straight Connector 5" descr="straight line">
            <a:extLst>
              <a:ext uri="{FF2B5EF4-FFF2-40B4-BE49-F238E27FC236}">
                <a16:creationId xmlns:a16="http://schemas.microsoft.com/office/drawing/2014/main" id="{DCA6D3D0-6FDB-4E00-C157-D839F6FAF37B}"/>
              </a:ext>
            </a:extLst>
          </p:cNvPr>
          <p:cNvCxnSpPr>
            <a:cxnSpLocks/>
          </p:cNvCxnSpPr>
          <p:nvPr/>
        </p:nvCxnSpPr>
        <p:spPr>
          <a:xfrm flipH="1" flipV="1">
            <a:off x="4503709" y="3005474"/>
            <a:ext cx="1649264" cy="70274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 descr="straight line">
            <a:extLst>
              <a:ext uri="{FF2B5EF4-FFF2-40B4-BE49-F238E27FC236}">
                <a16:creationId xmlns:a16="http://schemas.microsoft.com/office/drawing/2014/main" id="{0D35857E-55AF-0D5E-6765-973D407E6CF1}"/>
              </a:ext>
            </a:extLst>
          </p:cNvPr>
          <p:cNvCxnSpPr>
            <a:cxnSpLocks/>
          </p:cNvCxnSpPr>
          <p:nvPr/>
        </p:nvCxnSpPr>
        <p:spPr>
          <a:xfrm flipH="1">
            <a:off x="3959421" y="3724812"/>
            <a:ext cx="2152331" cy="145674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straight line">
            <a:extLst>
              <a:ext uri="{FF2B5EF4-FFF2-40B4-BE49-F238E27FC236}">
                <a16:creationId xmlns:a16="http://schemas.microsoft.com/office/drawing/2014/main" id="{33284183-8FEC-C6CF-8A73-B1FE4BE51E7C}"/>
              </a:ext>
            </a:extLst>
          </p:cNvPr>
          <p:cNvCxnSpPr>
            <a:cxnSpLocks/>
          </p:cNvCxnSpPr>
          <p:nvPr/>
        </p:nvCxnSpPr>
        <p:spPr>
          <a:xfrm>
            <a:off x="6124858" y="3724812"/>
            <a:ext cx="1443037" cy="173150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 descr="straight line">
            <a:extLst>
              <a:ext uri="{FF2B5EF4-FFF2-40B4-BE49-F238E27FC236}">
                <a16:creationId xmlns:a16="http://schemas.microsoft.com/office/drawing/2014/main" id="{479C08DA-52C6-8C75-928E-57684FC8E377}"/>
              </a:ext>
            </a:extLst>
          </p:cNvPr>
          <p:cNvCxnSpPr>
            <a:cxnSpLocks/>
          </p:cNvCxnSpPr>
          <p:nvPr/>
        </p:nvCxnSpPr>
        <p:spPr>
          <a:xfrm flipH="1">
            <a:off x="6087993" y="2904263"/>
            <a:ext cx="1601775" cy="862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17A75B0-1C2C-7DF8-7C4B-CEB8FF5DB73F}"/>
              </a:ext>
            </a:extLst>
          </p:cNvPr>
          <p:cNvSpPr txBox="1"/>
          <p:nvPr/>
        </p:nvSpPr>
        <p:spPr>
          <a:xfrm>
            <a:off x="3700129" y="1856652"/>
            <a:ext cx="1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Posterama" panose="020B0504020200020000" pitchFamily="34" charset="0"/>
                <a:cs typeface="Posterama" panose="020B0504020200020000" pitchFamily="34" charset="0"/>
              </a:rPr>
              <a:t>폐질환</a:t>
            </a:r>
            <a:endParaRPr lang="en-US" altLang="ko-KR" b="1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952373-FC20-BC9E-700F-B392997EEB99}"/>
              </a:ext>
            </a:extLst>
          </p:cNvPr>
          <p:cNvSpPr txBox="1"/>
          <p:nvPr/>
        </p:nvSpPr>
        <p:spPr>
          <a:xfrm>
            <a:off x="6954953" y="1760378"/>
            <a:ext cx="1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Posterama" panose="020B0504020200020000" pitchFamily="34" charset="0"/>
                <a:cs typeface="Posterama" panose="020B0504020200020000" pitchFamily="34" charset="0"/>
              </a:rPr>
              <a:t>심혈관질환</a:t>
            </a:r>
            <a:endParaRPr lang="en-US" b="1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5" name="Oval 34" descr="oval shape">
            <a:extLst>
              <a:ext uri="{FF2B5EF4-FFF2-40B4-BE49-F238E27FC236}">
                <a16:creationId xmlns:a16="http://schemas.microsoft.com/office/drawing/2014/main" id="{8E002547-FC66-8F66-595D-7F346DB885F9}"/>
              </a:ext>
            </a:extLst>
          </p:cNvPr>
          <p:cNvSpPr>
            <a:spLocks noChangeAspect="1"/>
          </p:cNvSpPr>
          <p:nvPr/>
        </p:nvSpPr>
        <p:spPr>
          <a:xfrm>
            <a:off x="3321780" y="4479448"/>
            <a:ext cx="1334159" cy="1334159"/>
          </a:xfrm>
          <a:prstGeom prst="ellipse">
            <a:avLst/>
          </a:prstGeom>
          <a:solidFill>
            <a:srgbClr val="F8C374"/>
          </a:solidFill>
          <a:ln w="38100">
            <a:solidFill>
              <a:srgbClr val="F5A3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당뇨</a:t>
            </a:r>
            <a:endParaRPr lang="en-US" sz="2500" b="1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6" name="Oval 35" descr="oval shape">
            <a:extLst>
              <a:ext uri="{FF2B5EF4-FFF2-40B4-BE49-F238E27FC236}">
                <a16:creationId xmlns:a16="http://schemas.microsoft.com/office/drawing/2014/main" id="{993B53BF-2B3F-76C8-38AE-8F81B1B5023C}"/>
              </a:ext>
            </a:extLst>
          </p:cNvPr>
          <p:cNvSpPr>
            <a:spLocks noChangeAspect="1"/>
          </p:cNvSpPr>
          <p:nvPr/>
        </p:nvSpPr>
        <p:spPr>
          <a:xfrm>
            <a:off x="5416594" y="5486608"/>
            <a:ext cx="736379" cy="736379"/>
          </a:xfrm>
          <a:prstGeom prst="ellipse">
            <a:avLst/>
          </a:prstGeom>
          <a:solidFill>
            <a:srgbClr val="C49D4F"/>
          </a:solidFill>
          <a:ln w="38100">
            <a:solidFill>
              <a:srgbClr val="A07D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암</a:t>
            </a:r>
            <a:endParaRPr lang="en-US" sz="1400" b="1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7" name="Oval 36" descr="oval shape">
            <a:extLst>
              <a:ext uri="{FF2B5EF4-FFF2-40B4-BE49-F238E27FC236}">
                <a16:creationId xmlns:a16="http://schemas.microsoft.com/office/drawing/2014/main" id="{46EC527D-4835-77C6-9CB8-43B895EAB952}"/>
              </a:ext>
            </a:extLst>
          </p:cNvPr>
          <p:cNvSpPr>
            <a:spLocks noChangeAspect="1"/>
          </p:cNvSpPr>
          <p:nvPr/>
        </p:nvSpPr>
        <p:spPr>
          <a:xfrm>
            <a:off x="7037716" y="4971178"/>
            <a:ext cx="1063259" cy="1063259"/>
          </a:xfrm>
          <a:prstGeom prst="ellipse">
            <a:avLst/>
          </a:prstGeom>
          <a:solidFill>
            <a:srgbClr val="FAFC63"/>
          </a:solidFill>
          <a:ln w="38100">
            <a:solidFill>
              <a:srgbClr val="F5F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치매</a:t>
            </a:r>
            <a:endParaRPr lang="en-US" sz="1400" b="1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7ECDBC-13FB-04D9-3AC4-E8311A70D789}"/>
              </a:ext>
            </a:extLst>
          </p:cNvPr>
          <p:cNvSpPr>
            <a:spLocks noChangeAspect="1"/>
          </p:cNvSpPr>
          <p:nvPr/>
        </p:nvSpPr>
        <p:spPr>
          <a:xfrm>
            <a:off x="7054679" y="2208830"/>
            <a:ext cx="1371600" cy="1371600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B54AA5-D451-0107-51F5-32E68E9FC199}"/>
              </a:ext>
            </a:extLst>
          </p:cNvPr>
          <p:cNvSpPr/>
          <p:nvPr/>
        </p:nvSpPr>
        <p:spPr>
          <a:xfrm>
            <a:off x="3830902" y="2336617"/>
            <a:ext cx="1371600" cy="1371600"/>
          </a:xfrm>
          <a:prstGeom prst="ellipse">
            <a:avLst/>
          </a:prstGeom>
          <a:solidFill>
            <a:srgbClr val="5CECCC"/>
          </a:solidFill>
          <a:ln w="38100">
            <a:solidFill>
              <a:srgbClr val="18C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53" name="Oval 52" descr="oval shape">
            <a:extLst>
              <a:ext uri="{FF2B5EF4-FFF2-40B4-BE49-F238E27FC236}">
                <a16:creationId xmlns:a16="http://schemas.microsoft.com/office/drawing/2014/main" id="{7C2E5386-8BB1-B786-EF39-68CEEEBFDA82}"/>
              </a:ext>
            </a:extLst>
          </p:cNvPr>
          <p:cNvSpPr>
            <a:spLocks noChangeAspect="1"/>
          </p:cNvSpPr>
          <p:nvPr/>
        </p:nvSpPr>
        <p:spPr>
          <a:xfrm>
            <a:off x="5467196" y="3039012"/>
            <a:ext cx="1371600" cy="1371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B2B826-1AE6-9206-1902-C19E18D1AA2A}"/>
              </a:ext>
            </a:extLst>
          </p:cNvPr>
          <p:cNvSpPr txBox="1"/>
          <p:nvPr/>
        </p:nvSpPr>
        <p:spPr>
          <a:xfrm>
            <a:off x="5398616" y="3510576"/>
            <a:ext cx="150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D24726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만성질환</a:t>
            </a:r>
            <a:endParaRPr lang="en-US" sz="2400" b="1">
              <a:solidFill>
                <a:srgbClr val="D24726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1026" name="Picture 2" descr="Lungs - Free medical icons">
            <a:extLst>
              <a:ext uri="{FF2B5EF4-FFF2-40B4-BE49-F238E27FC236}">
                <a16:creationId xmlns:a16="http://schemas.microsoft.com/office/drawing/2014/main" id="{CBECF92E-621F-DA1D-87FD-D7DC217FF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110" y="2565941"/>
            <a:ext cx="813971" cy="813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atomy blood coronary heart - Healthcare &amp; Medical Icons">
            <a:extLst>
              <a:ext uri="{FF2B5EF4-FFF2-40B4-BE49-F238E27FC236}">
                <a16:creationId xmlns:a16="http://schemas.microsoft.com/office/drawing/2014/main" id="{4C5729AC-3C1C-15FD-D81D-94ABDB28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551" y="2457787"/>
            <a:ext cx="910859" cy="91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2F4C2D5-ED83-EA56-7A9B-9999572E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60073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5D805-2D71-F6B2-7820-FB35D975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 descr="straight line">
            <a:extLst>
              <a:ext uri="{FF2B5EF4-FFF2-40B4-BE49-F238E27FC236}">
                <a16:creationId xmlns:a16="http://schemas.microsoft.com/office/drawing/2014/main" id="{07FA7A95-6CFD-5CDB-D25A-D2B719C5E7F8}"/>
              </a:ext>
            </a:extLst>
          </p:cNvPr>
          <p:cNvCxnSpPr>
            <a:cxnSpLocks/>
          </p:cNvCxnSpPr>
          <p:nvPr/>
        </p:nvCxnSpPr>
        <p:spPr>
          <a:xfrm flipH="1" flipV="1">
            <a:off x="7837071" y="2929082"/>
            <a:ext cx="2591361" cy="74059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straight line">
            <a:extLst>
              <a:ext uri="{FF2B5EF4-FFF2-40B4-BE49-F238E27FC236}">
                <a16:creationId xmlns:a16="http://schemas.microsoft.com/office/drawing/2014/main" id="{BD54AA77-7BB2-1D4C-1E8A-A69617B1683D}"/>
              </a:ext>
            </a:extLst>
          </p:cNvPr>
          <p:cNvCxnSpPr>
            <a:cxnSpLocks/>
          </p:cNvCxnSpPr>
          <p:nvPr/>
        </p:nvCxnSpPr>
        <p:spPr>
          <a:xfrm flipH="1">
            <a:off x="5784783" y="3776422"/>
            <a:ext cx="292498" cy="207837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 descr="straight line">
            <a:extLst>
              <a:ext uri="{FF2B5EF4-FFF2-40B4-BE49-F238E27FC236}">
                <a16:creationId xmlns:a16="http://schemas.microsoft.com/office/drawing/2014/main" id="{4702893C-1E72-6B56-AA24-1ECDD79055E5}"/>
              </a:ext>
            </a:extLst>
          </p:cNvPr>
          <p:cNvCxnSpPr>
            <a:cxnSpLocks/>
          </p:cNvCxnSpPr>
          <p:nvPr/>
        </p:nvCxnSpPr>
        <p:spPr>
          <a:xfrm flipH="1" flipV="1">
            <a:off x="7713423" y="2908886"/>
            <a:ext cx="1280964" cy="150172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7DED19B3-82E2-C9C4-AB19-EDBE216BC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만성질환 질병의 종류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cxnSp>
        <p:nvCxnSpPr>
          <p:cNvPr id="6" name="Straight Connector 5" descr="straight line">
            <a:extLst>
              <a:ext uri="{FF2B5EF4-FFF2-40B4-BE49-F238E27FC236}">
                <a16:creationId xmlns:a16="http://schemas.microsoft.com/office/drawing/2014/main" id="{57B372C8-9119-DBE7-C423-71684DF72056}"/>
              </a:ext>
            </a:extLst>
          </p:cNvPr>
          <p:cNvCxnSpPr>
            <a:cxnSpLocks/>
          </p:cNvCxnSpPr>
          <p:nvPr/>
        </p:nvCxnSpPr>
        <p:spPr>
          <a:xfrm flipH="1" flipV="1">
            <a:off x="4503709" y="3005474"/>
            <a:ext cx="1649264" cy="70274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 descr="straight line">
            <a:extLst>
              <a:ext uri="{FF2B5EF4-FFF2-40B4-BE49-F238E27FC236}">
                <a16:creationId xmlns:a16="http://schemas.microsoft.com/office/drawing/2014/main" id="{E2DBD27B-02BE-869E-BBEE-1E5CE9C1B4B1}"/>
              </a:ext>
            </a:extLst>
          </p:cNvPr>
          <p:cNvCxnSpPr>
            <a:cxnSpLocks/>
          </p:cNvCxnSpPr>
          <p:nvPr/>
        </p:nvCxnSpPr>
        <p:spPr>
          <a:xfrm flipH="1">
            <a:off x="3959421" y="3724812"/>
            <a:ext cx="2152331" cy="145674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straight line">
            <a:extLst>
              <a:ext uri="{FF2B5EF4-FFF2-40B4-BE49-F238E27FC236}">
                <a16:creationId xmlns:a16="http://schemas.microsoft.com/office/drawing/2014/main" id="{FB75AF32-20D9-F8F5-6943-EC082C27DE19}"/>
              </a:ext>
            </a:extLst>
          </p:cNvPr>
          <p:cNvCxnSpPr>
            <a:cxnSpLocks/>
          </p:cNvCxnSpPr>
          <p:nvPr/>
        </p:nvCxnSpPr>
        <p:spPr>
          <a:xfrm>
            <a:off x="6124858" y="3724812"/>
            <a:ext cx="1443037" cy="173150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 descr="straight line">
            <a:extLst>
              <a:ext uri="{FF2B5EF4-FFF2-40B4-BE49-F238E27FC236}">
                <a16:creationId xmlns:a16="http://schemas.microsoft.com/office/drawing/2014/main" id="{AAA39302-3653-25EF-A25C-9C3708C1B6C4}"/>
              </a:ext>
            </a:extLst>
          </p:cNvPr>
          <p:cNvCxnSpPr>
            <a:cxnSpLocks/>
          </p:cNvCxnSpPr>
          <p:nvPr/>
        </p:nvCxnSpPr>
        <p:spPr>
          <a:xfrm flipH="1">
            <a:off x="6087993" y="2904263"/>
            <a:ext cx="1601775" cy="862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 descr="straight line">
            <a:extLst>
              <a:ext uri="{FF2B5EF4-FFF2-40B4-BE49-F238E27FC236}">
                <a16:creationId xmlns:a16="http://schemas.microsoft.com/office/drawing/2014/main" id="{0588AA4F-AEC3-C7E1-7906-7C56698B75E1}"/>
              </a:ext>
            </a:extLst>
          </p:cNvPr>
          <p:cNvCxnSpPr>
            <a:cxnSpLocks/>
          </p:cNvCxnSpPr>
          <p:nvPr/>
        </p:nvCxnSpPr>
        <p:spPr>
          <a:xfrm>
            <a:off x="2445033" y="2480831"/>
            <a:ext cx="2050235" cy="55818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straight line">
            <a:extLst>
              <a:ext uri="{FF2B5EF4-FFF2-40B4-BE49-F238E27FC236}">
                <a16:creationId xmlns:a16="http://schemas.microsoft.com/office/drawing/2014/main" id="{1F58A231-075F-AA08-B5F7-37A4842E5F56}"/>
              </a:ext>
            </a:extLst>
          </p:cNvPr>
          <p:cNvCxnSpPr>
            <a:cxnSpLocks/>
          </p:cNvCxnSpPr>
          <p:nvPr/>
        </p:nvCxnSpPr>
        <p:spPr>
          <a:xfrm flipV="1">
            <a:off x="1763568" y="3005474"/>
            <a:ext cx="2746622" cy="80395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straight line">
            <a:extLst>
              <a:ext uri="{FF2B5EF4-FFF2-40B4-BE49-F238E27FC236}">
                <a16:creationId xmlns:a16="http://schemas.microsoft.com/office/drawing/2014/main" id="{95EE2245-3E78-226C-3206-1C8B35809665}"/>
              </a:ext>
            </a:extLst>
          </p:cNvPr>
          <p:cNvCxnSpPr>
            <a:cxnSpLocks/>
          </p:cNvCxnSpPr>
          <p:nvPr/>
        </p:nvCxnSpPr>
        <p:spPr>
          <a:xfrm flipH="1">
            <a:off x="7888292" y="2418609"/>
            <a:ext cx="2104370" cy="45797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3BFDDBD-455E-39E0-1CD2-5BB3564A8226}"/>
              </a:ext>
            </a:extLst>
          </p:cNvPr>
          <p:cNvSpPr txBox="1"/>
          <p:nvPr/>
        </p:nvSpPr>
        <p:spPr>
          <a:xfrm>
            <a:off x="3700129" y="1856652"/>
            <a:ext cx="1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Posterama" panose="020B0504020200020000" pitchFamily="34" charset="0"/>
                <a:cs typeface="Posterama" panose="020B0504020200020000" pitchFamily="34" charset="0"/>
              </a:rPr>
              <a:t>폐질환</a:t>
            </a:r>
            <a:endParaRPr lang="en-US" altLang="ko-KR" b="1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BEDA98-BE6E-E0AD-AC88-683BE0627971}"/>
              </a:ext>
            </a:extLst>
          </p:cNvPr>
          <p:cNvSpPr txBox="1"/>
          <p:nvPr/>
        </p:nvSpPr>
        <p:spPr>
          <a:xfrm>
            <a:off x="6954953" y="1760378"/>
            <a:ext cx="1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Posterama" panose="020B0504020200020000" pitchFamily="34" charset="0"/>
                <a:cs typeface="Posterama" panose="020B0504020200020000" pitchFamily="34" charset="0"/>
              </a:rPr>
              <a:t>심혈관질환</a:t>
            </a:r>
            <a:endParaRPr lang="en-US" b="1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3" name="Oval 32" descr="oval shape">
            <a:extLst>
              <a:ext uri="{FF2B5EF4-FFF2-40B4-BE49-F238E27FC236}">
                <a16:creationId xmlns:a16="http://schemas.microsoft.com/office/drawing/2014/main" id="{4C7A4DF7-919A-27D2-A1A2-758A75F35477}"/>
              </a:ext>
            </a:extLst>
          </p:cNvPr>
          <p:cNvSpPr>
            <a:spLocks noChangeAspect="1"/>
          </p:cNvSpPr>
          <p:nvPr/>
        </p:nvSpPr>
        <p:spPr>
          <a:xfrm>
            <a:off x="1686276" y="1770856"/>
            <a:ext cx="1295505" cy="1295505"/>
          </a:xfrm>
          <a:prstGeom prst="ellipse">
            <a:avLst/>
          </a:prstGeom>
          <a:solidFill>
            <a:srgbClr val="8CEC94"/>
          </a:solidFill>
          <a:ln w="38100">
            <a:solidFill>
              <a:srgbClr val="39DF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만성 폐쇄성 </a:t>
            </a:r>
            <a:endParaRPr lang="en-US" altLang="ko-KR" sz="1600" b="1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폐 질환</a:t>
            </a:r>
            <a:endParaRPr lang="en-US" sz="1600" b="1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4" name="Oval 33" descr="oval shape">
            <a:extLst>
              <a:ext uri="{FF2B5EF4-FFF2-40B4-BE49-F238E27FC236}">
                <a16:creationId xmlns:a16="http://schemas.microsoft.com/office/drawing/2014/main" id="{0C10A6A1-2966-00F8-C3D4-DAEC2B331CB3}"/>
              </a:ext>
            </a:extLst>
          </p:cNvPr>
          <p:cNvSpPr>
            <a:spLocks noChangeAspect="1"/>
          </p:cNvSpPr>
          <p:nvPr/>
        </p:nvSpPr>
        <p:spPr>
          <a:xfrm>
            <a:off x="1335372" y="3397045"/>
            <a:ext cx="856392" cy="856392"/>
          </a:xfrm>
          <a:prstGeom prst="ellipse">
            <a:avLst/>
          </a:prstGeom>
          <a:solidFill>
            <a:srgbClr val="34C470"/>
          </a:solidFill>
          <a:ln w="38100">
            <a:solidFill>
              <a:srgbClr val="2CA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천식</a:t>
            </a:r>
            <a:endParaRPr lang="en-US" sz="1400" b="1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5" name="Oval 34" descr="oval shape">
            <a:extLst>
              <a:ext uri="{FF2B5EF4-FFF2-40B4-BE49-F238E27FC236}">
                <a16:creationId xmlns:a16="http://schemas.microsoft.com/office/drawing/2014/main" id="{6D12ADCC-BC43-8055-6934-616EB0050E33}"/>
              </a:ext>
            </a:extLst>
          </p:cNvPr>
          <p:cNvSpPr>
            <a:spLocks noChangeAspect="1"/>
          </p:cNvSpPr>
          <p:nvPr/>
        </p:nvSpPr>
        <p:spPr>
          <a:xfrm>
            <a:off x="3321780" y="4479448"/>
            <a:ext cx="1334159" cy="1334159"/>
          </a:xfrm>
          <a:prstGeom prst="ellipse">
            <a:avLst/>
          </a:prstGeom>
          <a:solidFill>
            <a:srgbClr val="F8C374"/>
          </a:solidFill>
          <a:ln w="38100">
            <a:solidFill>
              <a:srgbClr val="F5A3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당뇨</a:t>
            </a:r>
            <a:endParaRPr lang="en-US" sz="2500" b="1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6" name="Oval 35" descr="oval shape">
            <a:extLst>
              <a:ext uri="{FF2B5EF4-FFF2-40B4-BE49-F238E27FC236}">
                <a16:creationId xmlns:a16="http://schemas.microsoft.com/office/drawing/2014/main" id="{84BA1FBC-2B60-9DCA-388B-9E206ADF8943}"/>
              </a:ext>
            </a:extLst>
          </p:cNvPr>
          <p:cNvSpPr>
            <a:spLocks noChangeAspect="1"/>
          </p:cNvSpPr>
          <p:nvPr/>
        </p:nvSpPr>
        <p:spPr>
          <a:xfrm>
            <a:off x="5416594" y="5486608"/>
            <a:ext cx="736379" cy="736379"/>
          </a:xfrm>
          <a:prstGeom prst="ellipse">
            <a:avLst/>
          </a:prstGeom>
          <a:solidFill>
            <a:srgbClr val="C49D4F"/>
          </a:solidFill>
          <a:ln w="38100">
            <a:solidFill>
              <a:srgbClr val="A07D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암</a:t>
            </a:r>
            <a:endParaRPr lang="en-US" sz="1400" b="1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7" name="Oval 36" descr="oval shape">
            <a:extLst>
              <a:ext uri="{FF2B5EF4-FFF2-40B4-BE49-F238E27FC236}">
                <a16:creationId xmlns:a16="http://schemas.microsoft.com/office/drawing/2014/main" id="{9E9776B7-B26C-525F-21EE-D272E78F8E01}"/>
              </a:ext>
            </a:extLst>
          </p:cNvPr>
          <p:cNvSpPr>
            <a:spLocks noChangeAspect="1"/>
          </p:cNvSpPr>
          <p:nvPr/>
        </p:nvSpPr>
        <p:spPr>
          <a:xfrm>
            <a:off x="7037716" y="4971178"/>
            <a:ext cx="1063259" cy="1063259"/>
          </a:xfrm>
          <a:prstGeom prst="ellipse">
            <a:avLst/>
          </a:prstGeom>
          <a:solidFill>
            <a:srgbClr val="FAFC63"/>
          </a:solidFill>
          <a:ln w="38100">
            <a:solidFill>
              <a:srgbClr val="F5F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치매</a:t>
            </a:r>
            <a:endParaRPr lang="en-US" sz="1400" b="1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43" name="Oval 42" descr="oval shape">
            <a:extLst>
              <a:ext uri="{FF2B5EF4-FFF2-40B4-BE49-F238E27FC236}">
                <a16:creationId xmlns:a16="http://schemas.microsoft.com/office/drawing/2014/main" id="{B8E0823A-E3B2-99C1-E2E1-BFC209F001D9}"/>
              </a:ext>
            </a:extLst>
          </p:cNvPr>
          <p:cNvSpPr>
            <a:spLocks noChangeAspect="1"/>
          </p:cNvSpPr>
          <p:nvPr/>
        </p:nvSpPr>
        <p:spPr>
          <a:xfrm>
            <a:off x="9349159" y="1866210"/>
            <a:ext cx="1079273" cy="1079273"/>
          </a:xfrm>
          <a:prstGeom prst="ellipse">
            <a:avLst/>
          </a:prstGeom>
          <a:solidFill>
            <a:srgbClr val="FCBCEC"/>
          </a:solidFill>
          <a:ln w="38100">
            <a:solidFill>
              <a:srgbClr val="F87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고혈압</a:t>
            </a:r>
            <a:endParaRPr lang="en-US" sz="1400" b="1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313041-B670-ED2E-BBEB-6600F7B4835E}"/>
              </a:ext>
            </a:extLst>
          </p:cNvPr>
          <p:cNvSpPr>
            <a:spLocks noChangeAspect="1"/>
          </p:cNvSpPr>
          <p:nvPr/>
        </p:nvSpPr>
        <p:spPr>
          <a:xfrm>
            <a:off x="7054679" y="2208830"/>
            <a:ext cx="1371600" cy="1371600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389B40A-A160-9AEA-FF6F-4036A1BE6100}"/>
              </a:ext>
            </a:extLst>
          </p:cNvPr>
          <p:cNvSpPr/>
          <p:nvPr/>
        </p:nvSpPr>
        <p:spPr>
          <a:xfrm>
            <a:off x="3830902" y="2336617"/>
            <a:ext cx="1371600" cy="1371600"/>
          </a:xfrm>
          <a:prstGeom prst="ellipse">
            <a:avLst/>
          </a:prstGeom>
          <a:solidFill>
            <a:srgbClr val="5CECCC"/>
          </a:solidFill>
          <a:ln w="38100">
            <a:solidFill>
              <a:srgbClr val="18C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57" name="Oval 56" descr="oval shape">
            <a:extLst>
              <a:ext uri="{FF2B5EF4-FFF2-40B4-BE49-F238E27FC236}">
                <a16:creationId xmlns:a16="http://schemas.microsoft.com/office/drawing/2014/main" id="{333DA217-29C5-F2A9-A120-42B1A58A8247}"/>
              </a:ext>
            </a:extLst>
          </p:cNvPr>
          <p:cNvSpPr>
            <a:spLocks noChangeAspect="1"/>
          </p:cNvSpPr>
          <p:nvPr/>
        </p:nvSpPr>
        <p:spPr>
          <a:xfrm>
            <a:off x="9992662" y="3104731"/>
            <a:ext cx="1072369" cy="1072369"/>
          </a:xfrm>
          <a:prstGeom prst="ellipse">
            <a:avLst/>
          </a:prstGeom>
          <a:solidFill>
            <a:srgbClr val="E475FC"/>
          </a:solidFill>
          <a:ln w="38100">
            <a:solidFill>
              <a:srgbClr val="DA3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뇌졸증</a:t>
            </a:r>
            <a:endParaRPr lang="en-US" sz="1400" b="1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3" name="Oval 52" descr="oval shape">
            <a:extLst>
              <a:ext uri="{FF2B5EF4-FFF2-40B4-BE49-F238E27FC236}">
                <a16:creationId xmlns:a16="http://schemas.microsoft.com/office/drawing/2014/main" id="{D0C9CA34-D054-44F8-27B7-97E103D68C95}"/>
              </a:ext>
            </a:extLst>
          </p:cNvPr>
          <p:cNvSpPr>
            <a:spLocks noChangeAspect="1"/>
          </p:cNvSpPr>
          <p:nvPr/>
        </p:nvSpPr>
        <p:spPr>
          <a:xfrm>
            <a:off x="5467196" y="3039012"/>
            <a:ext cx="1371600" cy="1371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B72C33-3A93-E302-AA9A-0BF879A14775}"/>
              </a:ext>
            </a:extLst>
          </p:cNvPr>
          <p:cNvSpPr txBox="1"/>
          <p:nvPr/>
        </p:nvSpPr>
        <p:spPr>
          <a:xfrm>
            <a:off x="5398616" y="3510576"/>
            <a:ext cx="150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D24726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만성질환</a:t>
            </a:r>
            <a:endParaRPr lang="en-US" sz="2400" b="1">
              <a:solidFill>
                <a:srgbClr val="D24726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" name="Oval 2" descr="oval shape">
            <a:extLst>
              <a:ext uri="{FF2B5EF4-FFF2-40B4-BE49-F238E27FC236}">
                <a16:creationId xmlns:a16="http://schemas.microsoft.com/office/drawing/2014/main" id="{67488ADB-4CF0-DDF1-9815-341203704D72}"/>
              </a:ext>
            </a:extLst>
          </p:cNvPr>
          <p:cNvSpPr>
            <a:spLocks noChangeAspect="1"/>
          </p:cNvSpPr>
          <p:nvPr/>
        </p:nvSpPr>
        <p:spPr>
          <a:xfrm>
            <a:off x="8408450" y="3773660"/>
            <a:ext cx="1305920" cy="13059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이상</a:t>
            </a:r>
            <a:endParaRPr lang="en-US" altLang="ko-KR" sz="1400" b="1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ctr"/>
            <a:r>
              <a:rPr lang="ko-KR" altLang="en-US" sz="1400" b="1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지질혈증</a:t>
            </a:r>
            <a:endParaRPr lang="en-US" sz="1400" b="1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1026" name="Picture 2" descr="Lungs - Free medical icons">
            <a:extLst>
              <a:ext uri="{FF2B5EF4-FFF2-40B4-BE49-F238E27FC236}">
                <a16:creationId xmlns:a16="http://schemas.microsoft.com/office/drawing/2014/main" id="{EC11C4BA-5E90-D24C-97CD-3A730B04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110" y="2565941"/>
            <a:ext cx="813971" cy="813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atomy blood coronary heart - Healthcare &amp; Medical Icons">
            <a:extLst>
              <a:ext uri="{FF2B5EF4-FFF2-40B4-BE49-F238E27FC236}">
                <a16:creationId xmlns:a16="http://schemas.microsoft.com/office/drawing/2014/main" id="{9C5004A8-F647-7F02-D87F-1754927C9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551" y="2457787"/>
            <a:ext cx="910859" cy="91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687957E-C042-1548-FF5A-A60ACC65A1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94541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8862CE5-F806-708E-138F-FF88B6157F5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192" y="1382312"/>
            <a:ext cx="4501640" cy="2718684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621E469-BA8A-A855-EF8F-217BC127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cs typeface="Segoe UI Semibold"/>
              </a:rPr>
              <a:t>만성질환 처방 약물 ATC 코드 추출</a:t>
            </a:r>
            <a:endParaRPr lang="ko-KR" altLang="en-US" b="1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081E5BC-8167-6F2F-81CA-B8B376060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525" y="1235572"/>
            <a:ext cx="5457825" cy="2724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E44E63-5091-EBFE-26C9-1BDE0219A150}"/>
              </a:ext>
            </a:extLst>
          </p:cNvPr>
          <p:cNvSpPr txBox="1"/>
          <p:nvPr/>
        </p:nvSpPr>
        <p:spPr>
          <a:xfrm>
            <a:off x="-5080" y="4462780"/>
            <a:ext cx="49276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Segoe UI"/>
              </a:rPr>
              <a:t>질병관리청에서 분류한 주요 만성질환들 가져오기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F093E-8712-AD2D-39F2-22F9241A5F1A}"/>
              </a:ext>
            </a:extLst>
          </p:cNvPr>
          <p:cNvSpPr txBox="1"/>
          <p:nvPr/>
        </p:nvSpPr>
        <p:spPr>
          <a:xfrm>
            <a:off x="6101080" y="4330699"/>
            <a:ext cx="49276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Segoe UI"/>
              </a:rPr>
              <a:t>각 질환별 처방되는 약물들의 ATC 코드를 (첫 5자리) </a:t>
            </a:r>
            <a:r>
              <a:rPr lang="ko-KR" altLang="en-US" err="1">
                <a:cs typeface="Segoe UI"/>
              </a:rPr>
              <a:t>스크레이핑</a:t>
            </a:r>
            <a:r>
              <a:rPr lang="ko-KR" altLang="en-US">
                <a:cs typeface="Segoe UI"/>
              </a:rPr>
              <a:t> 하여 리스트로 변환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00FB246-81BA-CEB5-B3EF-1E80E990868A}"/>
              </a:ext>
            </a:extLst>
          </p:cNvPr>
          <p:cNvSpPr/>
          <p:nvPr/>
        </p:nvSpPr>
        <p:spPr>
          <a:xfrm>
            <a:off x="4917440" y="4333240"/>
            <a:ext cx="1061720" cy="6578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184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DB54703-23C3-2586-A4C7-05DAA5C89CE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93" y="1257860"/>
            <a:ext cx="7470339" cy="4023344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D4AA76A-5550-7F05-EF79-FAC1802D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cs typeface="Segoe UI Semibold"/>
              </a:rPr>
              <a:t>만성질환 ATC 코드 추출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EBCD-7D77-61CA-847F-71E7E829D3CB}"/>
              </a:ext>
            </a:extLst>
          </p:cNvPr>
          <p:cNvSpPr txBox="1"/>
          <p:nvPr/>
        </p:nvSpPr>
        <p:spPr>
          <a:xfrm>
            <a:off x="7848600" y="1460499"/>
            <a:ext cx="3749040" cy="120032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>
                <a:cs typeface="Segoe UI"/>
              </a:rPr>
              <a:t>각종 만성질환을 </a:t>
            </a:r>
            <a:r>
              <a:rPr lang="ko-KR" altLang="en-US" err="1">
                <a:cs typeface="Segoe UI"/>
              </a:rPr>
              <a:t>다합친</a:t>
            </a:r>
            <a:r>
              <a:rPr lang="ko-KR" altLang="en-US">
                <a:cs typeface="Segoe UI"/>
              </a:rPr>
              <a:t> ATC 코드 리스트 생성</a:t>
            </a:r>
          </a:p>
          <a:p>
            <a:pPr marL="285750" indent="-285750">
              <a:buFont typeface="Calibri"/>
              <a:buChar char="-"/>
            </a:pPr>
            <a:r>
              <a:rPr lang="ko-KR" altLang="en-US">
                <a:cs typeface="Segoe UI"/>
              </a:rPr>
              <a:t>ATC 코드 리스트로 매핑 데이터 추출. </a:t>
            </a:r>
          </a:p>
        </p:txBody>
      </p:sp>
    </p:spTree>
    <p:extLst>
      <p:ext uri="{BB962C8B-B14F-4D97-AF65-F5344CB8AC3E}">
        <p14:creationId xmlns:p14="http://schemas.microsoft.com/office/powerpoint/2010/main" val="173754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9F95F5B-0EE4-79AE-95DD-1D2DB96B38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3460" y="1308100"/>
            <a:ext cx="5358384" cy="24434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7965" indent="-227965"/>
            <a:r>
              <a:rPr lang="ko-KR" sz="1600">
                <a:latin typeface="Times New Roman"/>
                <a:cs typeface="Aharoni"/>
              </a:rPr>
              <a:t>국민건강 보험공단 의약품 처방정보 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ko-KR" altLang="en-US" sz="1600">
                <a:latin typeface="Times New Roman"/>
                <a:ea typeface="Malgun Gothic"/>
                <a:cs typeface="Aharoni"/>
              </a:rPr>
              <a:t>건강보험 가입자중 연도별 무작위 100만명에 대한 기본정보 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ko-KR" altLang="en-US" sz="1600">
                <a:latin typeface="Times New Roman"/>
                <a:ea typeface="Malgun Gothic"/>
                <a:cs typeface="Aharoni"/>
              </a:rPr>
              <a:t>5 개년도 데이터 (2017, 2018, 2019, 2020, 2021)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ko-KR" sz="1600">
                <a:latin typeface="Times New Roman"/>
                <a:ea typeface="Malgun Gothic"/>
                <a:cs typeface="Aharoni"/>
              </a:rPr>
              <a:t>(성, 연령대, 시도코드 등)와</a:t>
            </a:r>
            <a:r>
              <a:rPr lang="ko-KR" altLang="en-US" sz="1600">
                <a:latin typeface="Times New Roman"/>
                <a:ea typeface="Malgun Gothic"/>
                <a:cs typeface="Aharoni"/>
              </a:rPr>
              <a:t> </a:t>
            </a:r>
            <a:r>
              <a:rPr lang="ko-KR" sz="1600">
                <a:latin typeface="Times New Roman"/>
                <a:ea typeface="Malgun Gothic"/>
                <a:cs typeface="Aharoni"/>
              </a:rPr>
              <a:t>의약품에 대한 처방내역(요양개시일자, 1회투약량, 1일투약량, 총투여일수 등)</a:t>
            </a:r>
            <a:r>
              <a:rPr lang="ko-KR" sz="1600" err="1">
                <a:latin typeface="Times New Roman"/>
                <a:ea typeface="Malgun Gothic"/>
                <a:cs typeface="Aharoni"/>
              </a:rPr>
              <a:t>으로</a:t>
            </a:r>
            <a:r>
              <a:rPr lang="ko-KR" sz="1600">
                <a:latin typeface="Times New Roman"/>
                <a:ea typeface="Malgun Gothic"/>
                <a:cs typeface="Aharoni"/>
              </a:rPr>
              <a:t> 구성된 데이터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ko-KR" altLang="en-US" sz="1600">
                <a:latin typeface="Times New Roman"/>
                <a:ea typeface="Malgun Gothic"/>
                <a:cs typeface="Aharoni"/>
              </a:rPr>
              <a:t>개인식별 정보 제외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423DE3-EBDE-EA63-5909-40AAE0A0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cs typeface="Segoe UI Semibold"/>
              </a:rPr>
              <a:t>데이터 출처 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9E25C-522C-53C9-DF63-EDF3F2906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>
            <a:outerShdw blurRad="50800" dist="38100" dir="2700000">
              <a:srgbClr val="000000">
                <a:alpha val="62000"/>
              </a:srgbClr>
            </a:outerShdw>
          </a:effectLst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9808FCF-06C7-F405-C52A-08770FE46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1074738"/>
            <a:ext cx="4561840" cy="2585085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C27136E-F86B-5A20-C61E-0F90F7E2D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48108"/>
            <a:ext cx="12192000" cy="16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1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5388A7D-D8F6-0276-FA02-CE99DD36951D}"/>
              </a:ext>
            </a:extLst>
          </p:cNvPr>
          <p:cNvCxnSpPr/>
          <p:nvPr/>
        </p:nvCxnSpPr>
        <p:spPr>
          <a:xfrm flipH="1">
            <a:off x="2499995" y="2698115"/>
            <a:ext cx="3596640" cy="90424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5884CCE-1E0A-026F-9416-BDBF2664D234}"/>
              </a:ext>
            </a:extLst>
          </p:cNvPr>
          <p:cNvCxnSpPr>
            <a:cxnSpLocks/>
          </p:cNvCxnSpPr>
          <p:nvPr/>
        </p:nvCxnSpPr>
        <p:spPr>
          <a:xfrm flipH="1" flipV="1">
            <a:off x="6147435" y="2687955"/>
            <a:ext cx="3718560" cy="93472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83402421-7F65-4381-7913-A6B5856A5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cs typeface="Segoe UI Semibold"/>
              </a:rPr>
              <a:t>두 집단 분류 (우울증 약물 처방 </a:t>
            </a:r>
            <a:r>
              <a:rPr lang="ko-KR" altLang="en-US" err="1">
                <a:cs typeface="Segoe UI Semibold"/>
              </a:rPr>
              <a:t>vs</a:t>
            </a:r>
            <a:r>
              <a:rPr lang="ko-KR" altLang="en-US">
                <a:cs typeface="Segoe UI Semibold"/>
              </a:rPr>
              <a:t> </a:t>
            </a:r>
            <a:r>
              <a:rPr lang="ko-KR" altLang="en-US" err="1">
                <a:cs typeface="Segoe UI Semibold"/>
              </a:rPr>
              <a:t>비처방</a:t>
            </a:r>
            <a:r>
              <a:rPr lang="ko-KR" altLang="en-US">
                <a:cs typeface="Segoe UI Semibold"/>
              </a:rPr>
              <a:t>)</a:t>
            </a:r>
          </a:p>
        </p:txBody>
      </p:sp>
      <p:grpSp>
        <p:nvGrpSpPr>
          <p:cNvPr id="7" name="Group 24">
            <a:extLst>
              <a:ext uri="{FF2B5EF4-FFF2-40B4-BE49-F238E27FC236}">
                <a16:creationId xmlns:a16="http://schemas.microsoft.com/office/drawing/2014/main" id="{09902DC7-BD40-9367-806B-5587504B7E3E}"/>
              </a:ext>
            </a:extLst>
          </p:cNvPr>
          <p:cNvGrpSpPr/>
          <p:nvPr/>
        </p:nvGrpSpPr>
        <p:grpSpPr>
          <a:xfrm>
            <a:off x="4830945" y="1166346"/>
            <a:ext cx="2526825" cy="2526825"/>
            <a:chOff x="4616940" y="1291737"/>
            <a:chExt cx="2987777" cy="2987777"/>
          </a:xfrm>
        </p:grpSpPr>
        <p:sp>
          <p:nvSpPr>
            <p:cNvPr id="5" name="Oval 52" descr="oval shape">
              <a:extLst>
                <a:ext uri="{FF2B5EF4-FFF2-40B4-BE49-F238E27FC236}">
                  <a16:creationId xmlns:a16="http://schemas.microsoft.com/office/drawing/2014/main" id="{9C49EBFF-E9AF-AD89-FB27-783984F25B34}"/>
                </a:ext>
              </a:extLst>
            </p:cNvPr>
            <p:cNvSpPr/>
            <p:nvPr/>
          </p:nvSpPr>
          <p:spPr>
            <a:xfrm>
              <a:off x="4616940" y="1291737"/>
              <a:ext cx="2987777" cy="2987777"/>
            </a:xfrm>
            <a:prstGeom prst="ellipse">
              <a:avLst/>
            </a:prstGeom>
            <a:solidFill>
              <a:srgbClr val="34C4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0F0120-EE9E-826F-F3A5-2802DB8521F1}"/>
                </a:ext>
              </a:extLst>
            </p:cNvPr>
            <p:cNvSpPr txBox="1"/>
            <p:nvPr/>
          </p:nvSpPr>
          <p:spPr>
            <a:xfrm>
              <a:off x="4837441" y="2155030"/>
              <a:ext cx="2549161" cy="8370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</a:rPr>
                <a:t>2021년 전체 약물 처방내역</a:t>
              </a:r>
              <a:endParaRPr lang="ko-KR" altLang="en-US" sz="2000">
                <a:solidFill>
                  <a:schemeClr val="bg1"/>
                </a:solidFill>
                <a:cs typeface="Segoe UI"/>
              </a:endParaRPr>
            </a:p>
          </p:txBody>
        </p:sp>
      </p:grpSp>
      <p:sp>
        <p:nvSpPr>
          <p:cNvPr id="9" name="Oval 48" descr="oval shape">
            <a:extLst>
              <a:ext uri="{FF2B5EF4-FFF2-40B4-BE49-F238E27FC236}">
                <a16:creationId xmlns:a16="http://schemas.microsoft.com/office/drawing/2014/main" id="{3DCA434D-192A-37C5-BADA-0428AD39D7F0}"/>
              </a:ext>
            </a:extLst>
          </p:cNvPr>
          <p:cNvSpPr/>
          <p:nvPr/>
        </p:nvSpPr>
        <p:spPr>
          <a:xfrm>
            <a:off x="9482038" y="3261313"/>
            <a:ext cx="885523" cy="8855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500"/>
              <a:t>2</a:t>
            </a:r>
          </a:p>
        </p:txBody>
      </p:sp>
      <p:sp>
        <p:nvSpPr>
          <p:cNvPr id="11" name="Oval 35" descr="oval shape">
            <a:extLst>
              <a:ext uri="{FF2B5EF4-FFF2-40B4-BE49-F238E27FC236}">
                <a16:creationId xmlns:a16="http://schemas.microsoft.com/office/drawing/2014/main" id="{C7ADB9AD-A8AC-CA0F-B472-1F601BF1CE9F}"/>
              </a:ext>
            </a:extLst>
          </p:cNvPr>
          <p:cNvSpPr/>
          <p:nvPr/>
        </p:nvSpPr>
        <p:spPr>
          <a:xfrm>
            <a:off x="1892274" y="3282312"/>
            <a:ext cx="885523" cy="88552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50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3A4381-EEB4-3EEE-826B-2CFBFCC07D14}"/>
              </a:ext>
            </a:extLst>
          </p:cNvPr>
          <p:cNvSpPr txBox="1"/>
          <p:nvPr/>
        </p:nvSpPr>
        <p:spPr>
          <a:xfrm>
            <a:off x="1219200" y="4191000"/>
            <a:ext cx="3048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Segoe UI"/>
              </a:rPr>
              <a:t>항우울제 약물 처방된 집단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6E888B-27CE-3522-0476-8737190A603D}"/>
              </a:ext>
            </a:extLst>
          </p:cNvPr>
          <p:cNvSpPr txBox="1"/>
          <p:nvPr/>
        </p:nvSpPr>
        <p:spPr>
          <a:xfrm>
            <a:off x="8402320" y="4140200"/>
            <a:ext cx="30480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Segoe UI"/>
              </a:rPr>
              <a:t>항우울제 약물 처방되지 않은 집단 </a:t>
            </a:r>
          </a:p>
          <a:p>
            <a:pPr marL="285750" indent="-285750">
              <a:buFont typeface="Calibri"/>
              <a:buChar char="-"/>
            </a:pPr>
            <a:r>
              <a:rPr lang="ko-KR" altLang="en-US">
                <a:cs typeface="Segoe UI"/>
              </a:rPr>
              <a:t>같은 수의 환자만을 비교하기 위해 같은 수만큼 랜덤하게 샘플링해서 추출.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CC1DC5-9F9C-FAEB-1DB1-7FB5E48436D2}"/>
              </a:ext>
            </a:extLst>
          </p:cNvPr>
          <p:cNvSpPr txBox="1"/>
          <p:nvPr/>
        </p:nvSpPr>
        <p:spPr>
          <a:xfrm>
            <a:off x="3749039" y="5885180"/>
            <a:ext cx="5092699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Segoe UI"/>
              </a:rPr>
              <a:t>양 집단에서 만성질환에 해당하는 약물 처방 내역만 추출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546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폰트, 타이포그래피, 디자인이(가) 표시된 사진&#10;&#10;자동 생성된 설명">
            <a:extLst>
              <a:ext uri="{FF2B5EF4-FFF2-40B4-BE49-F238E27FC236}">
                <a16:creationId xmlns:a16="http://schemas.microsoft.com/office/drawing/2014/main" id="{51C2349E-C922-E6B0-1E70-1F0438D74E4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77659" y="1307782"/>
            <a:ext cx="3781425" cy="82867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848ADDD-498F-BA21-CE14-872E56C6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cs typeface="Segoe UI Semibold"/>
              </a:rPr>
              <a:t>연령대별로 분류 (동일집단) </a:t>
            </a:r>
            <a:endParaRPr lang="ko-KR" altLang="en-US"/>
          </a:p>
        </p:txBody>
      </p:sp>
      <p:pic>
        <p:nvPicPr>
          <p:cNvPr id="6" name="그림 5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625B412C-75CE-1664-C9AA-E271B31A9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8" y="2623502"/>
            <a:ext cx="7002145" cy="1214755"/>
          </a:xfrm>
          <a:prstGeom prst="rect">
            <a:avLst/>
          </a:prstGeom>
        </p:spPr>
      </p:pic>
      <p:pic>
        <p:nvPicPr>
          <p:cNvPr id="7" name="그림 6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49777C36-6655-CAA2-9041-921D18578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92" y="4347210"/>
            <a:ext cx="7724775" cy="13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73EFBC-8649-9EBC-B543-5AB64D5AB9B0}"/>
              </a:ext>
            </a:extLst>
          </p:cNvPr>
          <p:cNvSpPr txBox="1"/>
          <p:nvPr/>
        </p:nvSpPr>
        <p:spPr>
          <a:xfrm>
            <a:off x="8158480" y="2504440"/>
            <a:ext cx="364236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Segoe UI"/>
              </a:rPr>
              <a:t>항우울제 처방 유무가 집단별로 차이가 나는지 전 연령대에서 보기 위해 연령대 별로 세분화 </a:t>
            </a:r>
          </a:p>
        </p:txBody>
      </p:sp>
    </p:spTree>
    <p:extLst>
      <p:ext uri="{BB962C8B-B14F-4D97-AF65-F5344CB8AC3E}">
        <p14:creationId xmlns:p14="http://schemas.microsoft.com/office/powerpoint/2010/main" val="3932825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6C9FF7A4-87EF-D7D4-45B5-CC148664E6B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44417" y="1256417"/>
            <a:ext cx="5956555" cy="5481320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ED44E20-E59C-8BFE-C930-28A93865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cs typeface="Segoe UI Semibold"/>
              </a:rPr>
              <a:t>그래프 생성 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E99E-CC53-53A3-641C-214B5F890937}"/>
              </a:ext>
            </a:extLst>
          </p:cNvPr>
          <p:cNvSpPr txBox="1"/>
          <p:nvPr/>
        </p:nvSpPr>
        <p:spPr>
          <a:xfrm>
            <a:off x="6294120" y="1257299"/>
            <a:ext cx="374904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>
                <a:cs typeface="Segoe UI"/>
              </a:rPr>
              <a:t>각집단별로 네트워크  형성 </a:t>
            </a:r>
          </a:p>
          <a:p>
            <a:pPr marL="285750" indent="-285750">
              <a:buFont typeface="Calibri"/>
              <a:buChar char="-"/>
            </a:pPr>
            <a:r>
              <a:rPr lang="ko-KR" altLang="en-US">
                <a:cs typeface="Segoe UI"/>
              </a:rPr>
              <a:t>만성질환에 해당하는 약물이 노드</a:t>
            </a:r>
          </a:p>
          <a:p>
            <a:pPr marL="285750" indent="-285750">
              <a:buFont typeface="Calibri"/>
              <a:buChar char="-"/>
            </a:pPr>
            <a:r>
              <a:rPr lang="ko-KR" altLang="en-US">
                <a:cs typeface="Segoe UI"/>
              </a:rPr>
              <a:t>같이 처방된 이력이 </a:t>
            </a:r>
            <a:r>
              <a:rPr lang="ko-KR" altLang="en-US" err="1">
                <a:cs typeface="Segoe UI"/>
              </a:rPr>
              <a:t>있는경우</a:t>
            </a:r>
            <a:r>
              <a:rPr lang="ko-KR" altLang="en-US">
                <a:cs typeface="Segoe UI"/>
              </a:rPr>
              <a:t> </a:t>
            </a:r>
            <a:r>
              <a:rPr lang="ko-KR" altLang="en-US" err="1">
                <a:cs typeface="Segoe UI"/>
              </a:rPr>
              <a:t>엣지</a:t>
            </a:r>
            <a:r>
              <a:rPr lang="ko-KR" altLang="en-US">
                <a:cs typeface="Segoe UI"/>
              </a:rPr>
              <a:t> 생성.</a:t>
            </a:r>
          </a:p>
        </p:txBody>
      </p:sp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2A5E7783-86B5-4296-E4DB-7FDB31923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902" y="3178810"/>
            <a:ext cx="4973955" cy="1323340"/>
          </a:xfrm>
          <a:prstGeom prst="rect">
            <a:avLst/>
          </a:prstGeom>
        </p:spPr>
      </p:pic>
      <p:pic>
        <p:nvPicPr>
          <p:cNvPr id="8" name="그림 7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C12FA781-E6BE-81FA-F4A6-0A00C172C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565" y="5071428"/>
            <a:ext cx="45529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1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6A52-50C2-9889-895F-65F888B5F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94041C-F900-2ACE-871F-556277657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만성질환 질병 처방 네트워크 시각화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188D7D99-8A60-49A9-4BE7-F24C83C716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pic>
        <p:nvPicPr>
          <p:cNvPr id="20" name="Picture 19" descr="A network of colorful dots and lines&#10;&#10;Description automatically generated">
            <a:extLst>
              <a:ext uri="{FF2B5EF4-FFF2-40B4-BE49-F238E27FC236}">
                <a16:creationId xmlns:a16="http://schemas.microsoft.com/office/drawing/2014/main" id="{64A536CE-677A-7A25-044F-82AEFCA17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690" y="2045554"/>
            <a:ext cx="5140468" cy="3862110"/>
          </a:xfrm>
          <a:prstGeom prst="rect">
            <a:avLst/>
          </a:prstGeom>
        </p:spPr>
      </p:pic>
      <p:sp>
        <p:nvSpPr>
          <p:cNvPr id="23" name="Rounded Rectangle 165">
            <a:extLst>
              <a:ext uri="{FF2B5EF4-FFF2-40B4-BE49-F238E27FC236}">
                <a16:creationId xmlns:a16="http://schemas.microsoft.com/office/drawing/2014/main" id="{344EA9E1-9F74-AF80-0FE6-9F84907111B0}"/>
              </a:ext>
            </a:extLst>
          </p:cNvPr>
          <p:cNvSpPr>
            <a:spLocks noChangeAspect="1"/>
          </p:cNvSpPr>
          <p:nvPr/>
        </p:nvSpPr>
        <p:spPr>
          <a:xfrm>
            <a:off x="1767632" y="1250221"/>
            <a:ext cx="1696611" cy="57839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Young Adults</a:t>
            </a:r>
          </a:p>
        </p:txBody>
      </p:sp>
      <p:sp>
        <p:nvSpPr>
          <p:cNvPr id="25" name="Rounded Rectangle 169">
            <a:extLst>
              <a:ext uri="{FF2B5EF4-FFF2-40B4-BE49-F238E27FC236}">
                <a16:creationId xmlns:a16="http://schemas.microsoft.com/office/drawing/2014/main" id="{08642FE7-D159-7B01-FDC5-35EEE4F204AC}"/>
              </a:ext>
            </a:extLst>
          </p:cNvPr>
          <p:cNvSpPr>
            <a:spLocks noChangeAspect="1"/>
          </p:cNvSpPr>
          <p:nvPr/>
        </p:nvSpPr>
        <p:spPr>
          <a:xfrm>
            <a:off x="8743166" y="1255472"/>
            <a:ext cx="1696611" cy="589533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Seniors</a:t>
            </a:r>
          </a:p>
        </p:txBody>
      </p:sp>
      <p:sp>
        <p:nvSpPr>
          <p:cNvPr id="26" name="Rounded Rectangle 176">
            <a:extLst>
              <a:ext uri="{FF2B5EF4-FFF2-40B4-BE49-F238E27FC236}">
                <a16:creationId xmlns:a16="http://schemas.microsoft.com/office/drawing/2014/main" id="{503294E5-547B-2DB9-9C70-FB067485E1B4}"/>
              </a:ext>
            </a:extLst>
          </p:cNvPr>
          <p:cNvSpPr>
            <a:spLocks noChangeAspect="1"/>
          </p:cNvSpPr>
          <p:nvPr/>
        </p:nvSpPr>
        <p:spPr>
          <a:xfrm>
            <a:off x="5176262" y="1255472"/>
            <a:ext cx="1839476" cy="567896"/>
          </a:xfrm>
          <a:prstGeom prst="roundRect">
            <a:avLst/>
          </a:prstGeom>
          <a:solidFill>
            <a:schemeClr val="accent6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Middle-Aged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88ECA5-39D6-B802-8188-E6F1E2AA518E}"/>
              </a:ext>
            </a:extLst>
          </p:cNvPr>
          <p:cNvCxnSpPr/>
          <p:nvPr/>
        </p:nvCxnSpPr>
        <p:spPr>
          <a:xfrm>
            <a:off x="6096000" y="2257960"/>
            <a:ext cx="0" cy="3785420"/>
          </a:xfrm>
          <a:prstGeom prst="line">
            <a:avLst/>
          </a:prstGeom>
          <a:ln w="34925">
            <a:solidFill>
              <a:srgbClr val="D247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176">
            <a:extLst>
              <a:ext uri="{FF2B5EF4-FFF2-40B4-BE49-F238E27FC236}">
                <a16:creationId xmlns:a16="http://schemas.microsoft.com/office/drawing/2014/main" id="{6B82AC0A-27F3-48E2-330E-CA86414093D6}"/>
              </a:ext>
            </a:extLst>
          </p:cNvPr>
          <p:cNvSpPr>
            <a:spLocks noChangeAspect="1"/>
          </p:cNvSpPr>
          <p:nvPr/>
        </p:nvSpPr>
        <p:spPr>
          <a:xfrm>
            <a:off x="2074184" y="6043380"/>
            <a:ext cx="2320836" cy="56789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With Depression</a:t>
            </a:r>
          </a:p>
        </p:txBody>
      </p:sp>
      <p:sp>
        <p:nvSpPr>
          <p:cNvPr id="9" name="Rounded Rectangle 176">
            <a:extLst>
              <a:ext uri="{FF2B5EF4-FFF2-40B4-BE49-F238E27FC236}">
                <a16:creationId xmlns:a16="http://schemas.microsoft.com/office/drawing/2014/main" id="{E2BE6ACF-9ED7-E385-7685-7A4E7FEA6975}"/>
              </a:ext>
            </a:extLst>
          </p:cNvPr>
          <p:cNvSpPr>
            <a:spLocks noChangeAspect="1"/>
          </p:cNvSpPr>
          <p:nvPr/>
        </p:nvSpPr>
        <p:spPr>
          <a:xfrm>
            <a:off x="7796980" y="6027714"/>
            <a:ext cx="2320836" cy="567896"/>
          </a:xfrm>
          <a:prstGeom prst="roundRect">
            <a:avLst/>
          </a:prstGeom>
          <a:solidFill>
            <a:srgbClr val="C49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Without Depression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22ECB8-CC6B-B083-667E-EAFB8F2FB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2041525"/>
            <a:ext cx="4947920" cy="3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87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C5130-C4CB-B8C1-145F-40A406622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3FA75-9585-83EA-4CD6-3A0678EBB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만성질환 질병 처방 네트워크 시각화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B639C0C1-FE2B-C03D-B128-CE056EBA43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sp>
        <p:nvSpPr>
          <p:cNvPr id="23" name="Rounded Rectangle 165">
            <a:extLst>
              <a:ext uri="{FF2B5EF4-FFF2-40B4-BE49-F238E27FC236}">
                <a16:creationId xmlns:a16="http://schemas.microsoft.com/office/drawing/2014/main" id="{845322F8-E30A-F554-647B-3A0F5D3BD2AE}"/>
              </a:ext>
            </a:extLst>
          </p:cNvPr>
          <p:cNvSpPr>
            <a:spLocks noChangeAspect="1"/>
          </p:cNvSpPr>
          <p:nvPr/>
        </p:nvSpPr>
        <p:spPr>
          <a:xfrm>
            <a:off x="1767632" y="1250221"/>
            <a:ext cx="1696611" cy="578397"/>
          </a:xfrm>
          <a:prstGeom prst="round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Young Adults</a:t>
            </a:r>
          </a:p>
        </p:txBody>
      </p:sp>
      <p:sp>
        <p:nvSpPr>
          <p:cNvPr id="25" name="Rounded Rectangle 169">
            <a:extLst>
              <a:ext uri="{FF2B5EF4-FFF2-40B4-BE49-F238E27FC236}">
                <a16:creationId xmlns:a16="http://schemas.microsoft.com/office/drawing/2014/main" id="{DAD850D4-A2D8-B395-7F77-564195506838}"/>
              </a:ext>
            </a:extLst>
          </p:cNvPr>
          <p:cNvSpPr>
            <a:spLocks noChangeAspect="1"/>
          </p:cNvSpPr>
          <p:nvPr/>
        </p:nvSpPr>
        <p:spPr>
          <a:xfrm>
            <a:off x="8743166" y="1255472"/>
            <a:ext cx="1696611" cy="589533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Seniors</a:t>
            </a:r>
          </a:p>
        </p:txBody>
      </p:sp>
      <p:sp>
        <p:nvSpPr>
          <p:cNvPr id="26" name="Rounded Rectangle 176">
            <a:extLst>
              <a:ext uri="{FF2B5EF4-FFF2-40B4-BE49-F238E27FC236}">
                <a16:creationId xmlns:a16="http://schemas.microsoft.com/office/drawing/2014/main" id="{6BF9D011-2C67-A31D-2DC6-24ECAE046545}"/>
              </a:ext>
            </a:extLst>
          </p:cNvPr>
          <p:cNvSpPr>
            <a:spLocks noChangeAspect="1"/>
          </p:cNvSpPr>
          <p:nvPr/>
        </p:nvSpPr>
        <p:spPr>
          <a:xfrm>
            <a:off x="5176262" y="1255472"/>
            <a:ext cx="1839476" cy="56789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Middle-Aged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BC2EBA6-F8AA-3F87-18E9-CAF123BDEAC9}"/>
              </a:ext>
            </a:extLst>
          </p:cNvPr>
          <p:cNvCxnSpPr/>
          <p:nvPr/>
        </p:nvCxnSpPr>
        <p:spPr>
          <a:xfrm>
            <a:off x="6096000" y="2257960"/>
            <a:ext cx="0" cy="3785420"/>
          </a:xfrm>
          <a:prstGeom prst="line">
            <a:avLst/>
          </a:prstGeom>
          <a:ln w="34925">
            <a:solidFill>
              <a:srgbClr val="D247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176">
            <a:extLst>
              <a:ext uri="{FF2B5EF4-FFF2-40B4-BE49-F238E27FC236}">
                <a16:creationId xmlns:a16="http://schemas.microsoft.com/office/drawing/2014/main" id="{D8248AA4-DCA3-177D-7F0D-44D919FC72FB}"/>
              </a:ext>
            </a:extLst>
          </p:cNvPr>
          <p:cNvSpPr>
            <a:spLocks noChangeAspect="1"/>
          </p:cNvSpPr>
          <p:nvPr/>
        </p:nvSpPr>
        <p:spPr>
          <a:xfrm>
            <a:off x="2074184" y="6043380"/>
            <a:ext cx="2320836" cy="56789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With Depression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CCD9DF-676A-B9D7-C9BD-455333DD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34"/>
          <a:stretch/>
        </p:blipFill>
        <p:spPr>
          <a:xfrm>
            <a:off x="6340509" y="2043649"/>
            <a:ext cx="5417865" cy="3785421"/>
          </a:xfrm>
          <a:prstGeom prst="rect">
            <a:avLst/>
          </a:prstGeom>
        </p:spPr>
      </p:pic>
      <p:pic>
        <p:nvPicPr>
          <p:cNvPr id="9" name="그림 8" descr="다채로움, 예술이(가) 표시된 사진&#10;&#10;자동 생성된 설명">
            <a:extLst>
              <a:ext uri="{FF2B5EF4-FFF2-40B4-BE49-F238E27FC236}">
                <a16:creationId xmlns:a16="http://schemas.microsoft.com/office/drawing/2014/main" id="{C6FCBF15-A8B7-38AA-2753-A4685AD8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47"/>
          <a:stretch/>
        </p:blipFill>
        <p:spPr>
          <a:xfrm>
            <a:off x="441212" y="2043648"/>
            <a:ext cx="5416776" cy="3859311"/>
          </a:xfrm>
          <a:prstGeom prst="rect">
            <a:avLst/>
          </a:prstGeom>
        </p:spPr>
      </p:pic>
      <p:sp>
        <p:nvSpPr>
          <p:cNvPr id="11" name="Rounded Rectangle 176">
            <a:extLst>
              <a:ext uri="{FF2B5EF4-FFF2-40B4-BE49-F238E27FC236}">
                <a16:creationId xmlns:a16="http://schemas.microsoft.com/office/drawing/2014/main" id="{50C7A934-126E-4F82-21FA-6A0785B74D73}"/>
              </a:ext>
            </a:extLst>
          </p:cNvPr>
          <p:cNvSpPr>
            <a:spLocks noChangeAspect="1"/>
          </p:cNvSpPr>
          <p:nvPr/>
        </p:nvSpPr>
        <p:spPr>
          <a:xfrm>
            <a:off x="7796980" y="6027714"/>
            <a:ext cx="2320836" cy="567896"/>
          </a:xfrm>
          <a:prstGeom prst="roundRect">
            <a:avLst/>
          </a:prstGeom>
          <a:solidFill>
            <a:srgbClr val="C49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Without Depression</a:t>
            </a:r>
          </a:p>
        </p:txBody>
      </p:sp>
    </p:spTree>
    <p:extLst>
      <p:ext uri="{BB962C8B-B14F-4D97-AF65-F5344CB8AC3E}">
        <p14:creationId xmlns:p14="http://schemas.microsoft.com/office/powerpoint/2010/main" val="2558732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95919-1A9B-62CF-BCFB-D4E0E1D07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DE735B-AC92-1CFB-BBEC-88FFD129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만성질환 질병 처방 네트워크 시각화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0DD341F-24E9-904C-6B5E-70CE9F0127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sp>
        <p:nvSpPr>
          <p:cNvPr id="23" name="Rounded Rectangle 165">
            <a:extLst>
              <a:ext uri="{FF2B5EF4-FFF2-40B4-BE49-F238E27FC236}">
                <a16:creationId xmlns:a16="http://schemas.microsoft.com/office/drawing/2014/main" id="{993CCBF1-DA59-B425-2BF1-64036019DD14}"/>
              </a:ext>
            </a:extLst>
          </p:cNvPr>
          <p:cNvSpPr>
            <a:spLocks noChangeAspect="1"/>
          </p:cNvSpPr>
          <p:nvPr/>
        </p:nvSpPr>
        <p:spPr>
          <a:xfrm>
            <a:off x="1767632" y="1250221"/>
            <a:ext cx="1696611" cy="578397"/>
          </a:xfrm>
          <a:prstGeom prst="round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Young Adults</a:t>
            </a:r>
          </a:p>
        </p:txBody>
      </p:sp>
      <p:sp>
        <p:nvSpPr>
          <p:cNvPr id="25" name="Rounded Rectangle 169">
            <a:extLst>
              <a:ext uri="{FF2B5EF4-FFF2-40B4-BE49-F238E27FC236}">
                <a16:creationId xmlns:a16="http://schemas.microsoft.com/office/drawing/2014/main" id="{83ED2E5C-F217-05FF-550C-8FBE86AA043C}"/>
              </a:ext>
            </a:extLst>
          </p:cNvPr>
          <p:cNvSpPr>
            <a:spLocks noChangeAspect="1"/>
          </p:cNvSpPr>
          <p:nvPr/>
        </p:nvSpPr>
        <p:spPr>
          <a:xfrm>
            <a:off x="8743166" y="1255472"/>
            <a:ext cx="1696611" cy="58953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Seniors</a:t>
            </a:r>
          </a:p>
        </p:txBody>
      </p:sp>
      <p:sp>
        <p:nvSpPr>
          <p:cNvPr id="26" name="Rounded Rectangle 176">
            <a:extLst>
              <a:ext uri="{FF2B5EF4-FFF2-40B4-BE49-F238E27FC236}">
                <a16:creationId xmlns:a16="http://schemas.microsoft.com/office/drawing/2014/main" id="{C2657CA3-7AE1-2FD2-BBAB-FEF6BEC76D2B}"/>
              </a:ext>
            </a:extLst>
          </p:cNvPr>
          <p:cNvSpPr>
            <a:spLocks noChangeAspect="1"/>
          </p:cNvSpPr>
          <p:nvPr/>
        </p:nvSpPr>
        <p:spPr>
          <a:xfrm>
            <a:off x="5176262" y="1255472"/>
            <a:ext cx="1839476" cy="567896"/>
          </a:xfrm>
          <a:prstGeom prst="roundRect">
            <a:avLst/>
          </a:prstGeom>
          <a:solidFill>
            <a:schemeClr val="accent6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Middle-Aged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E7BBE8-77B5-A116-F2EE-6130B54E92AE}"/>
              </a:ext>
            </a:extLst>
          </p:cNvPr>
          <p:cNvCxnSpPr/>
          <p:nvPr/>
        </p:nvCxnSpPr>
        <p:spPr>
          <a:xfrm>
            <a:off x="6096000" y="2257960"/>
            <a:ext cx="0" cy="3785420"/>
          </a:xfrm>
          <a:prstGeom prst="line">
            <a:avLst/>
          </a:prstGeom>
          <a:ln w="34925">
            <a:solidFill>
              <a:srgbClr val="D247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176">
            <a:extLst>
              <a:ext uri="{FF2B5EF4-FFF2-40B4-BE49-F238E27FC236}">
                <a16:creationId xmlns:a16="http://schemas.microsoft.com/office/drawing/2014/main" id="{DF1E244A-698D-4595-ABCC-DAD3140FF7BB}"/>
              </a:ext>
            </a:extLst>
          </p:cNvPr>
          <p:cNvSpPr>
            <a:spLocks noChangeAspect="1"/>
          </p:cNvSpPr>
          <p:nvPr/>
        </p:nvSpPr>
        <p:spPr>
          <a:xfrm>
            <a:off x="2074184" y="6043380"/>
            <a:ext cx="2320836" cy="56789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With Depression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210C25-7657-FAD9-6636-57361FB7DD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24" t="1097"/>
          <a:stretch/>
        </p:blipFill>
        <p:spPr>
          <a:xfrm>
            <a:off x="6571622" y="1915966"/>
            <a:ext cx="5131573" cy="4031364"/>
          </a:xfrm>
          <a:prstGeom prst="rect">
            <a:avLst/>
          </a:prstGeom>
        </p:spPr>
      </p:pic>
      <p:pic>
        <p:nvPicPr>
          <p:cNvPr id="10" name="그림 9" descr="다채로움이(가) 표시된 사진&#10;&#10;자동 생성된 설명">
            <a:extLst>
              <a:ext uri="{FF2B5EF4-FFF2-40B4-BE49-F238E27FC236}">
                <a16:creationId xmlns:a16="http://schemas.microsoft.com/office/drawing/2014/main" id="{F9FE75AC-9E56-F17F-3666-3D1BEAD51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39" y="1849120"/>
            <a:ext cx="5132482" cy="4287520"/>
          </a:xfrm>
          <a:prstGeom prst="rect">
            <a:avLst/>
          </a:prstGeom>
        </p:spPr>
      </p:pic>
      <p:sp>
        <p:nvSpPr>
          <p:cNvPr id="12" name="Rounded Rectangle 176">
            <a:extLst>
              <a:ext uri="{FF2B5EF4-FFF2-40B4-BE49-F238E27FC236}">
                <a16:creationId xmlns:a16="http://schemas.microsoft.com/office/drawing/2014/main" id="{2CB25030-ABDA-76CD-504B-E34AF40EFEAC}"/>
              </a:ext>
            </a:extLst>
          </p:cNvPr>
          <p:cNvSpPr>
            <a:spLocks noChangeAspect="1"/>
          </p:cNvSpPr>
          <p:nvPr/>
        </p:nvSpPr>
        <p:spPr>
          <a:xfrm>
            <a:off x="7796980" y="6027714"/>
            <a:ext cx="2320836" cy="567896"/>
          </a:xfrm>
          <a:prstGeom prst="roundRect">
            <a:avLst/>
          </a:prstGeom>
          <a:solidFill>
            <a:srgbClr val="C49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Without Depression</a:t>
            </a:r>
          </a:p>
        </p:txBody>
      </p:sp>
    </p:spTree>
    <p:extLst>
      <p:ext uri="{BB962C8B-B14F-4D97-AF65-F5344CB8AC3E}">
        <p14:creationId xmlns:p14="http://schemas.microsoft.com/office/powerpoint/2010/main" val="648210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43DF21DF-EC57-C2E8-6B0F-19A8373BA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664" y="1261249"/>
            <a:ext cx="5361221" cy="3507395"/>
          </a:xfrm>
          <a:prstGeom prst="rect">
            <a:avLst/>
          </a:prstGeom>
        </p:spPr>
      </p:pic>
      <p:pic>
        <p:nvPicPr>
          <p:cNvPr id="7" name="그림 6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1ED4F840-C074-4D4B-4590-B46B76D62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54" y="1261462"/>
            <a:ext cx="5282346" cy="3507183"/>
          </a:xfrm>
          <a:prstGeom prst="rect">
            <a:avLst/>
          </a:prstGeom>
        </p:spPr>
      </p:pic>
      <p:sp>
        <p:nvSpPr>
          <p:cNvPr id="12" name="Rounded Rectangle 169">
            <a:extLst>
              <a:ext uri="{FF2B5EF4-FFF2-40B4-BE49-F238E27FC236}">
                <a16:creationId xmlns:a16="http://schemas.microsoft.com/office/drawing/2014/main" id="{A870C6A0-9F9D-3B76-0719-C1413B981BB9}"/>
              </a:ext>
            </a:extLst>
          </p:cNvPr>
          <p:cNvSpPr>
            <a:spLocks noChangeAspect="1"/>
          </p:cNvSpPr>
          <p:nvPr/>
        </p:nvSpPr>
        <p:spPr>
          <a:xfrm>
            <a:off x="2723535" y="408596"/>
            <a:ext cx="6744930" cy="589534"/>
          </a:xfrm>
          <a:prstGeom prst="round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cs typeface="Segoe UI"/>
              </a:rPr>
              <a:t>노드 및 엣지 개수 시각화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0B04BC-ABAE-C4C6-F8C0-925990444F21}"/>
              </a:ext>
            </a:extLst>
          </p:cNvPr>
          <p:cNvCxnSpPr>
            <a:cxnSpLocks/>
          </p:cNvCxnSpPr>
          <p:nvPr/>
        </p:nvCxnSpPr>
        <p:spPr>
          <a:xfrm>
            <a:off x="6066504" y="1225514"/>
            <a:ext cx="0" cy="3543131"/>
          </a:xfrm>
          <a:prstGeom prst="line">
            <a:avLst/>
          </a:prstGeom>
          <a:ln w="34925">
            <a:solidFill>
              <a:srgbClr val="D247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EF8092-9AAE-BA76-946F-27F4FECBA4F5}"/>
              </a:ext>
            </a:extLst>
          </p:cNvPr>
          <p:cNvSpPr txBox="1"/>
          <p:nvPr/>
        </p:nvSpPr>
        <p:spPr>
          <a:xfrm>
            <a:off x="2404002" y="5093877"/>
            <a:ext cx="7383996" cy="1261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>
                <a:solidFill>
                  <a:srgbClr val="D24726"/>
                </a:solidFill>
              </a:rPr>
              <a:t>노드와 엣지 개수 둘다 연령대가 상승할 수록 늘어나는 추이를 보임 </a:t>
            </a:r>
            <a:endParaRPr lang="en-US" altLang="ko-KR" sz="2400">
              <a:solidFill>
                <a:srgbClr val="D24726"/>
              </a:solidFill>
            </a:endParaRPr>
          </a:p>
          <a:p>
            <a:pPr algn="ctr"/>
            <a:endParaRPr lang="en-US" altLang="ko-KR" sz="1400">
              <a:solidFill>
                <a:srgbClr val="D24726"/>
              </a:solidFill>
            </a:endParaRPr>
          </a:p>
          <a:p>
            <a:pPr algn="ctr"/>
            <a:r>
              <a:rPr lang="en-US" altLang="ko-KR" sz="1400">
                <a:solidFill>
                  <a:srgbClr val="D24726"/>
                </a:solidFill>
              </a:rPr>
              <a:t>(* </a:t>
            </a:r>
            <a:r>
              <a:rPr lang="ko-KR" altLang="en-US" sz="1400">
                <a:solidFill>
                  <a:srgbClr val="D24726"/>
                </a:solidFill>
              </a:rPr>
              <a:t>단</a:t>
            </a:r>
            <a:r>
              <a:rPr lang="en-US" altLang="ko-KR" sz="1400">
                <a:solidFill>
                  <a:srgbClr val="D24726"/>
                </a:solidFill>
              </a:rPr>
              <a:t>, sample size </a:t>
            </a:r>
            <a:r>
              <a:rPr lang="ko-KR" altLang="en-US" sz="1400">
                <a:solidFill>
                  <a:srgbClr val="D24726"/>
                </a:solidFill>
              </a:rPr>
              <a:t>역시 늘어나는 점을 고려</a:t>
            </a:r>
            <a:r>
              <a:rPr lang="en-US" altLang="ko-KR" sz="1400">
                <a:solidFill>
                  <a:srgbClr val="D24726"/>
                </a:solidFill>
              </a:rPr>
              <a:t>)</a:t>
            </a:r>
            <a:endParaRPr lang="en-US" sz="1400">
              <a:solidFill>
                <a:schemeClr val="accent2">
                  <a:lumMod val="75000"/>
                </a:schemeClr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57241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8D92D-E459-FD7D-BF03-DABC1D33D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08280-6AFE-53E9-F9A1-F50BC425E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가설 검증</a:t>
            </a:r>
            <a:r>
              <a:rPr lang="en-US" altLang="ko-KR" b="1">
                <a:latin typeface="Segoe UI Semibold" panose="020B0502040204020203" pitchFamily="34" charset="0"/>
                <a:cs typeface="Segoe UI Semibold" panose="020B0502040204020203" pitchFamily="34" charset="0"/>
              </a:rPr>
              <a:t>: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B38C89ED-7BB3-71B2-B4F6-3B502EC8BE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sp>
        <p:nvSpPr>
          <p:cNvPr id="10" name="Rounded Rectangle 169">
            <a:extLst>
              <a:ext uri="{FF2B5EF4-FFF2-40B4-BE49-F238E27FC236}">
                <a16:creationId xmlns:a16="http://schemas.microsoft.com/office/drawing/2014/main" id="{4D98339A-598D-C381-A17B-01F6B24DC6C0}"/>
              </a:ext>
            </a:extLst>
          </p:cNvPr>
          <p:cNvSpPr>
            <a:spLocks noChangeAspect="1"/>
          </p:cNvSpPr>
          <p:nvPr/>
        </p:nvSpPr>
        <p:spPr>
          <a:xfrm>
            <a:off x="2723535" y="408596"/>
            <a:ext cx="6744930" cy="589534"/>
          </a:xfrm>
          <a:prstGeom prst="round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cs typeface="Segoe UI"/>
              </a:rPr>
              <a:t>우울증 환자의 만성질환 처방네트워크 density가 더 높다</a:t>
            </a:r>
            <a:r>
              <a:rPr lang="en-US" altLang="ko-KR">
                <a:solidFill>
                  <a:schemeClr val="bg1"/>
                </a:solidFill>
                <a:cs typeface="Segoe UI"/>
              </a:rPr>
              <a:t>?</a:t>
            </a:r>
            <a:endParaRPr lang="ko-KR" altLang="en-US">
              <a:solidFill>
                <a:schemeClr val="bg1"/>
              </a:solidFill>
              <a:cs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1A4D9-61F3-9132-8565-56E5043F7C39}"/>
              </a:ext>
            </a:extLst>
          </p:cNvPr>
          <p:cNvSpPr txBox="1"/>
          <p:nvPr/>
        </p:nvSpPr>
        <p:spPr>
          <a:xfrm>
            <a:off x="5339748" y="5887136"/>
            <a:ext cx="6862084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400">
                <a:solidFill>
                  <a:schemeClr val="accent2">
                    <a:lumMod val="75000"/>
                  </a:schemeClr>
                </a:solidFill>
              </a:rPr>
              <a:t>우울증이 고령층 환자들에겐 복합적인 만성질환 발병률과 연관이 </a:t>
            </a:r>
            <a:r>
              <a:rPr lang="ko-KR" altLang="en-US" sz="2400" err="1">
                <a:solidFill>
                  <a:schemeClr val="accent2">
                    <a:lumMod val="75000"/>
                  </a:schemeClr>
                </a:solidFill>
              </a:rPr>
              <a:t>있어보인다</a:t>
            </a:r>
            <a:endParaRPr lang="en-US" sz="2400" err="1">
              <a:solidFill>
                <a:schemeClr val="accent2">
                  <a:lumMod val="75000"/>
                </a:schemeClr>
              </a:solidFill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D6194-FB74-FD78-366C-12D9D1A4F794}"/>
              </a:ext>
            </a:extLst>
          </p:cNvPr>
          <p:cNvSpPr txBox="1"/>
          <p:nvPr/>
        </p:nvSpPr>
        <p:spPr>
          <a:xfrm>
            <a:off x="-328" y="4903739"/>
            <a:ext cx="7383996" cy="8411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>
                <a:solidFill>
                  <a:srgbClr val="D24726"/>
                </a:solidFill>
              </a:rPr>
              <a:t>연령대별 네트워크를 분석했을때</a:t>
            </a:r>
            <a:r>
              <a:rPr lang="en-US" altLang="ko-KR" sz="2400">
                <a:solidFill>
                  <a:srgbClr val="D24726"/>
                </a:solidFill>
              </a:rPr>
              <a:t>, </a:t>
            </a:r>
            <a:r>
              <a:rPr lang="ko-KR" altLang="en-US" sz="2400">
                <a:solidFill>
                  <a:srgbClr val="D24726"/>
                </a:solidFill>
              </a:rPr>
              <a:t>고령층의 만성질환 네트워크 </a:t>
            </a:r>
            <a:r>
              <a:rPr lang="en-US" altLang="ko-KR" sz="2400" b="1">
                <a:solidFill>
                  <a:srgbClr val="D24726"/>
                </a:solidFill>
              </a:rPr>
              <a:t>Density</a:t>
            </a:r>
            <a:r>
              <a:rPr lang="ko-KR" altLang="en-US" sz="2400">
                <a:solidFill>
                  <a:srgbClr val="D24726"/>
                </a:solidFill>
              </a:rPr>
              <a:t>가 더 큰 폭으로 상승함</a:t>
            </a:r>
            <a:endParaRPr lang="en-US" sz="2400">
              <a:solidFill>
                <a:schemeClr val="accent2">
                  <a:lumMod val="75000"/>
                </a:schemeClr>
              </a:solidFill>
              <a:cs typeface="Segoe U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B773B0-BD32-23C4-55B9-7808E06D27F4}"/>
              </a:ext>
            </a:extLst>
          </p:cNvPr>
          <p:cNvCxnSpPr>
            <a:cxnSpLocks/>
          </p:cNvCxnSpPr>
          <p:nvPr/>
        </p:nvCxnSpPr>
        <p:spPr>
          <a:xfrm>
            <a:off x="6096000" y="1225514"/>
            <a:ext cx="0" cy="3543131"/>
          </a:xfrm>
          <a:prstGeom prst="line">
            <a:avLst/>
          </a:prstGeom>
          <a:ln w="34925">
            <a:solidFill>
              <a:srgbClr val="D247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4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EBCEF1EB-CEE4-3DE7-B30C-EFC81716B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67" y="1431992"/>
            <a:ext cx="4964786" cy="3201474"/>
          </a:xfrm>
          <a:prstGeom prst="rect">
            <a:avLst/>
          </a:prstGeom>
        </p:spPr>
      </p:pic>
      <p:pic>
        <p:nvPicPr>
          <p:cNvPr id="14" name="내용 개체 틀 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E9C0CEDA-3076-BEB3-F73F-73A506EFD49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6410848" y="1431992"/>
            <a:ext cx="5149941" cy="3223938"/>
          </a:xfr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6DCEEB5-49AC-E8CE-5D6A-3F9D589A81E7}"/>
              </a:ext>
            </a:extLst>
          </p:cNvPr>
          <p:cNvSpPr/>
          <p:nvPr/>
        </p:nvSpPr>
        <p:spPr>
          <a:xfrm>
            <a:off x="4195191" y="5889879"/>
            <a:ext cx="978408" cy="484632"/>
          </a:xfrm>
          <a:prstGeom prst="rightArrow">
            <a:avLst/>
          </a:prstGeom>
          <a:noFill/>
          <a:ln w="19050">
            <a:solidFill>
              <a:srgbClr val="D24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447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2DCB4-09B0-21E0-1D99-987EC7FA7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44ACE396-4DE0-98B2-FAF3-DAAF677F354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pic>
        <p:nvPicPr>
          <p:cNvPr id="3" name="그림 4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98E920B2-239E-326A-A7EC-09FE046C240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816367" y="1431992"/>
            <a:ext cx="4964786" cy="3201474"/>
          </a:xfrm>
          <a:prstGeom prst="rect">
            <a:avLst/>
          </a:prstGeom>
        </p:spPr>
      </p:pic>
      <p:pic>
        <p:nvPicPr>
          <p:cNvPr id="9" name="내용 개체 틀 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8573D0EE-8F2D-40D7-EACA-05C85C3E946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5"/>
          <a:stretch>
            <a:fillRect/>
          </a:stretch>
        </p:blipFill>
        <p:spPr>
          <a:xfrm>
            <a:off x="6410848" y="1431992"/>
            <a:ext cx="5149941" cy="3223938"/>
          </a:xfr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9667F-8589-1CF5-C2E9-3AEB59F6C439}"/>
              </a:ext>
            </a:extLst>
          </p:cNvPr>
          <p:cNvCxnSpPr>
            <a:cxnSpLocks/>
          </p:cNvCxnSpPr>
          <p:nvPr/>
        </p:nvCxnSpPr>
        <p:spPr>
          <a:xfrm>
            <a:off x="6096000" y="1225514"/>
            <a:ext cx="0" cy="3562796"/>
          </a:xfrm>
          <a:prstGeom prst="line">
            <a:avLst/>
          </a:prstGeom>
          <a:ln w="34925">
            <a:solidFill>
              <a:srgbClr val="D247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6A18AE04-18A9-5662-9EDC-E8F553E96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시사점</a:t>
            </a:r>
            <a:r>
              <a:rPr lang="en-US" altLang="ko-KR" b="1">
                <a:latin typeface="Segoe UI Semibold" panose="020B0502040204020203" pitchFamily="34" charset="0"/>
                <a:cs typeface="Segoe UI Semibold" panose="020B0502040204020203" pitchFamily="34" charset="0"/>
              </a:rPr>
              <a:t>: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Rounded Rectangle 169">
            <a:extLst>
              <a:ext uri="{FF2B5EF4-FFF2-40B4-BE49-F238E27FC236}">
                <a16:creationId xmlns:a16="http://schemas.microsoft.com/office/drawing/2014/main" id="{6F6A6C02-7BEC-0A95-96A4-459E4B48969A}"/>
              </a:ext>
            </a:extLst>
          </p:cNvPr>
          <p:cNvSpPr>
            <a:spLocks noChangeAspect="1"/>
          </p:cNvSpPr>
          <p:nvPr/>
        </p:nvSpPr>
        <p:spPr>
          <a:xfrm>
            <a:off x="2723535" y="408596"/>
            <a:ext cx="6744930" cy="589534"/>
          </a:xfrm>
          <a:prstGeom prst="round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err="1">
                <a:solidFill>
                  <a:schemeClr val="bg1"/>
                </a:solidFill>
                <a:cs typeface="Segoe UI"/>
              </a:rPr>
              <a:t>나이가</a:t>
            </a:r>
            <a:r>
              <a:rPr lang="en-US" altLang="ko-KR">
                <a:solidFill>
                  <a:schemeClr val="bg1"/>
                </a:solidFill>
                <a:cs typeface="Segoe UI"/>
              </a:rPr>
              <a:t> </a:t>
            </a:r>
            <a:r>
              <a:rPr lang="en-US" altLang="ko-KR" err="1">
                <a:solidFill>
                  <a:schemeClr val="bg1"/>
                </a:solidFill>
                <a:cs typeface="Segoe UI"/>
              </a:rPr>
              <a:t>들수록</a:t>
            </a:r>
            <a:r>
              <a:rPr lang="en-US" altLang="ko-KR">
                <a:solidFill>
                  <a:schemeClr val="bg1"/>
                </a:solidFill>
                <a:cs typeface="Segoe UI"/>
              </a:rPr>
              <a:t> </a:t>
            </a:r>
            <a:r>
              <a:rPr lang="en-US" altLang="ko-KR" err="1">
                <a:solidFill>
                  <a:schemeClr val="bg1"/>
                </a:solidFill>
                <a:cs typeface="Segoe UI"/>
              </a:rPr>
              <a:t>만성질환</a:t>
            </a:r>
            <a:r>
              <a:rPr lang="en-US" altLang="ko-KR">
                <a:solidFill>
                  <a:schemeClr val="bg1"/>
                </a:solidFill>
                <a:cs typeface="Segoe UI"/>
              </a:rPr>
              <a:t> </a:t>
            </a:r>
            <a:r>
              <a:rPr lang="en-US" altLang="ko-KR" err="1">
                <a:solidFill>
                  <a:schemeClr val="bg1"/>
                </a:solidFill>
                <a:cs typeface="Segoe UI"/>
              </a:rPr>
              <a:t>네트워크의</a:t>
            </a:r>
            <a:r>
              <a:rPr lang="en-US" altLang="ko-KR">
                <a:solidFill>
                  <a:schemeClr val="bg1"/>
                </a:solidFill>
                <a:cs typeface="Segoe UI"/>
              </a:rPr>
              <a:t> </a:t>
            </a:r>
            <a:r>
              <a:rPr lang="en-US" altLang="ko-KR" err="1">
                <a:solidFill>
                  <a:schemeClr val="bg1"/>
                </a:solidFill>
                <a:cs typeface="Segoe UI"/>
              </a:rPr>
              <a:t>modularity가</a:t>
            </a:r>
            <a:r>
              <a:rPr lang="en-US" altLang="ko-KR">
                <a:solidFill>
                  <a:schemeClr val="bg1"/>
                </a:solidFill>
                <a:cs typeface="Segoe UI"/>
              </a:rPr>
              <a:t> </a:t>
            </a:r>
            <a:r>
              <a:rPr lang="en-US" altLang="ko-KR" err="1">
                <a:solidFill>
                  <a:schemeClr val="bg1"/>
                </a:solidFill>
                <a:cs typeface="Segoe UI"/>
              </a:rPr>
              <a:t>낮아진다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6D968D-D57C-F72A-F4E3-6362CF3ED40C}"/>
              </a:ext>
            </a:extLst>
          </p:cNvPr>
          <p:cNvSpPr txBox="1"/>
          <p:nvPr/>
        </p:nvSpPr>
        <p:spPr>
          <a:xfrm>
            <a:off x="5339748" y="5734736"/>
            <a:ext cx="686208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>
                <a:solidFill>
                  <a:schemeClr val="accent2">
                    <a:lumMod val="75000"/>
                  </a:schemeClr>
                </a:solidFill>
              </a:rPr>
              <a:t>중 노년층에서 우울증 환자들의 만성질환 간 연결성이 큰 폭으로 높아진다</a:t>
            </a:r>
            <a:r>
              <a:rPr lang="en-US" altLang="ko-KR">
                <a:solidFill>
                  <a:schemeClr val="accent2">
                    <a:lumMod val="75000"/>
                  </a:schemeClr>
                </a:solidFill>
              </a:rPr>
              <a:t> =&gt; </a:t>
            </a:r>
            <a:r>
              <a:rPr lang="en-US" altLang="ko-KR" err="1">
                <a:solidFill>
                  <a:schemeClr val="accent2">
                    <a:lumMod val="75000"/>
                  </a:schemeClr>
                </a:solidFill>
              </a:rPr>
              <a:t>복합적인</a:t>
            </a:r>
            <a:r>
              <a:rPr lang="en-US" altLang="ko-KR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err="1">
                <a:solidFill>
                  <a:schemeClr val="accent2">
                    <a:lumMod val="75000"/>
                  </a:schemeClr>
                </a:solidFill>
              </a:rPr>
              <a:t>만성질환</a:t>
            </a:r>
            <a:r>
              <a:rPr lang="en-US" altLang="ko-KR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err="1">
                <a:solidFill>
                  <a:schemeClr val="accent2">
                    <a:lumMod val="75000"/>
                  </a:schemeClr>
                </a:solidFill>
              </a:rPr>
              <a:t>발병이</a:t>
            </a:r>
            <a:r>
              <a:rPr lang="en-US" altLang="ko-KR">
                <a:solidFill>
                  <a:schemeClr val="accent2">
                    <a:lumMod val="75000"/>
                  </a:schemeClr>
                </a:solidFill>
              </a:rPr>
              <a:t> 더 </a:t>
            </a:r>
            <a:r>
              <a:rPr lang="en-US" altLang="ko-KR" err="1">
                <a:solidFill>
                  <a:schemeClr val="accent2">
                    <a:lumMod val="75000"/>
                  </a:schemeClr>
                </a:solidFill>
              </a:rPr>
              <a:t>자주</a:t>
            </a:r>
            <a:r>
              <a:rPr lang="en-US" altLang="ko-KR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err="1">
                <a:solidFill>
                  <a:schemeClr val="accent2">
                    <a:lumMod val="75000"/>
                  </a:schemeClr>
                </a:solidFill>
              </a:rPr>
              <a:t>나타날</a:t>
            </a:r>
            <a:r>
              <a:rPr lang="en-US" altLang="ko-KR">
                <a:solidFill>
                  <a:schemeClr val="accent2">
                    <a:lumMod val="75000"/>
                  </a:schemeClr>
                </a:solidFill>
              </a:rPr>
              <a:t> 수 </a:t>
            </a:r>
            <a:r>
              <a:rPr lang="en-US" altLang="ko-KR" err="1">
                <a:solidFill>
                  <a:schemeClr val="accent2">
                    <a:lumMod val="75000"/>
                  </a:schemeClr>
                </a:solidFill>
              </a:rPr>
              <a:t>있다</a:t>
            </a:r>
            <a:r>
              <a:rPr lang="en-US" altLang="ko-KR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en-US" altLang="ko-KR">
              <a:solidFill>
                <a:schemeClr val="accent2">
                  <a:lumMod val="75000"/>
                </a:schemeClr>
              </a:solidFill>
              <a:cs typeface="Segoe U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F6945F-4251-0B2D-4378-DE4AA38CC5B6}"/>
              </a:ext>
            </a:extLst>
          </p:cNvPr>
          <p:cNvSpPr txBox="1"/>
          <p:nvPr/>
        </p:nvSpPr>
        <p:spPr>
          <a:xfrm>
            <a:off x="9832" y="4903739"/>
            <a:ext cx="8613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rgbClr val="D24726"/>
                </a:solidFill>
              </a:rPr>
              <a:t>나이대가 높아질 수록</a:t>
            </a:r>
            <a:r>
              <a:rPr lang="en-US" altLang="ko-KR" sz="2400">
                <a:solidFill>
                  <a:srgbClr val="D24726"/>
                </a:solidFill>
              </a:rPr>
              <a:t>, </a:t>
            </a:r>
            <a:r>
              <a:rPr lang="ko-KR" altLang="en-US" sz="2400">
                <a:solidFill>
                  <a:srgbClr val="D24726"/>
                </a:solidFill>
              </a:rPr>
              <a:t>그리고 우울증이 있는 환자들에게 처방약물 간 상호작용이 늘어나 커뮤니티 간 경계가 희미해짐</a:t>
            </a:r>
            <a:endParaRPr lang="en-US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8E0889F-E125-C092-768A-ECAE6CF03256}"/>
              </a:ext>
            </a:extLst>
          </p:cNvPr>
          <p:cNvSpPr/>
          <p:nvPr/>
        </p:nvSpPr>
        <p:spPr>
          <a:xfrm>
            <a:off x="4042791" y="5737479"/>
            <a:ext cx="978408" cy="484632"/>
          </a:xfrm>
          <a:prstGeom prst="rightArrow">
            <a:avLst/>
          </a:prstGeom>
          <a:noFill/>
          <a:ln w="19050">
            <a:solidFill>
              <a:srgbClr val="D24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612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2DCB4-09B0-21E0-1D99-987EC7FA7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44ACE396-4DE0-98B2-FAF3-DAAF677F354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pic>
        <p:nvPicPr>
          <p:cNvPr id="3" name="그림 4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98E920B2-239E-326A-A7EC-09FE046C240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816367" y="1431992"/>
            <a:ext cx="4964786" cy="3201474"/>
          </a:xfrm>
          <a:prstGeom prst="rect">
            <a:avLst/>
          </a:prstGeom>
        </p:spPr>
      </p:pic>
      <p:pic>
        <p:nvPicPr>
          <p:cNvPr id="9" name="내용 개체 틀 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8573D0EE-8F2D-40D7-EACA-05C85C3E946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5"/>
          <a:stretch>
            <a:fillRect/>
          </a:stretch>
        </p:blipFill>
        <p:spPr>
          <a:xfrm>
            <a:off x="6410848" y="1431992"/>
            <a:ext cx="5149941" cy="3223938"/>
          </a:xfr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9667F-8589-1CF5-C2E9-3AEB59F6C439}"/>
              </a:ext>
            </a:extLst>
          </p:cNvPr>
          <p:cNvCxnSpPr>
            <a:cxnSpLocks/>
          </p:cNvCxnSpPr>
          <p:nvPr/>
        </p:nvCxnSpPr>
        <p:spPr>
          <a:xfrm>
            <a:off x="6096000" y="1225514"/>
            <a:ext cx="0" cy="3562796"/>
          </a:xfrm>
          <a:prstGeom prst="line">
            <a:avLst/>
          </a:prstGeom>
          <a:ln w="34925">
            <a:solidFill>
              <a:srgbClr val="D247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6A18AE04-18A9-5662-9EDC-E8F553E96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시사점</a:t>
            </a:r>
            <a:r>
              <a:rPr lang="en-US" altLang="ko-KR" b="1">
                <a:latin typeface="Segoe UI Semibold" panose="020B0502040204020203" pitchFamily="34" charset="0"/>
                <a:cs typeface="Segoe UI Semibold" panose="020B0502040204020203" pitchFamily="34" charset="0"/>
              </a:rPr>
              <a:t>: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Rounded Rectangle 169">
            <a:extLst>
              <a:ext uri="{FF2B5EF4-FFF2-40B4-BE49-F238E27FC236}">
                <a16:creationId xmlns:a16="http://schemas.microsoft.com/office/drawing/2014/main" id="{6F6A6C02-7BEC-0A95-96A4-459E4B48969A}"/>
              </a:ext>
            </a:extLst>
          </p:cNvPr>
          <p:cNvSpPr>
            <a:spLocks noChangeAspect="1"/>
          </p:cNvSpPr>
          <p:nvPr/>
        </p:nvSpPr>
        <p:spPr>
          <a:xfrm>
            <a:off x="2723535" y="408596"/>
            <a:ext cx="6744930" cy="589534"/>
          </a:xfrm>
          <a:prstGeom prst="round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err="1">
                <a:solidFill>
                  <a:schemeClr val="bg1"/>
                </a:solidFill>
                <a:cs typeface="Segoe UI"/>
              </a:rPr>
              <a:t>나이가</a:t>
            </a:r>
            <a:r>
              <a:rPr lang="en-US" altLang="ko-KR">
                <a:solidFill>
                  <a:schemeClr val="bg1"/>
                </a:solidFill>
                <a:cs typeface="Segoe UI"/>
              </a:rPr>
              <a:t> </a:t>
            </a:r>
            <a:r>
              <a:rPr lang="en-US" altLang="ko-KR" err="1">
                <a:solidFill>
                  <a:schemeClr val="bg1"/>
                </a:solidFill>
                <a:cs typeface="Segoe UI"/>
              </a:rPr>
              <a:t>들수록</a:t>
            </a:r>
            <a:r>
              <a:rPr lang="en-US" altLang="ko-KR">
                <a:solidFill>
                  <a:schemeClr val="bg1"/>
                </a:solidFill>
                <a:cs typeface="Segoe UI"/>
              </a:rPr>
              <a:t> </a:t>
            </a:r>
            <a:r>
              <a:rPr lang="en-US" altLang="ko-KR" err="1">
                <a:solidFill>
                  <a:schemeClr val="bg1"/>
                </a:solidFill>
                <a:cs typeface="Segoe UI"/>
              </a:rPr>
              <a:t>만성질환</a:t>
            </a:r>
            <a:r>
              <a:rPr lang="en-US" altLang="ko-KR">
                <a:solidFill>
                  <a:schemeClr val="bg1"/>
                </a:solidFill>
                <a:cs typeface="Segoe UI"/>
              </a:rPr>
              <a:t> </a:t>
            </a:r>
            <a:r>
              <a:rPr lang="en-US" altLang="ko-KR" err="1">
                <a:solidFill>
                  <a:schemeClr val="bg1"/>
                </a:solidFill>
                <a:cs typeface="Segoe UI"/>
              </a:rPr>
              <a:t>네트워크의</a:t>
            </a:r>
            <a:r>
              <a:rPr lang="en-US" altLang="ko-KR">
                <a:solidFill>
                  <a:schemeClr val="bg1"/>
                </a:solidFill>
                <a:cs typeface="Segoe UI"/>
              </a:rPr>
              <a:t> </a:t>
            </a:r>
            <a:r>
              <a:rPr lang="en-US" altLang="ko-KR" err="1">
                <a:solidFill>
                  <a:schemeClr val="bg1"/>
                </a:solidFill>
                <a:cs typeface="Segoe UI"/>
              </a:rPr>
              <a:t>modularity가</a:t>
            </a:r>
            <a:r>
              <a:rPr lang="en-US" altLang="ko-KR">
                <a:solidFill>
                  <a:schemeClr val="bg1"/>
                </a:solidFill>
                <a:cs typeface="Segoe UI"/>
              </a:rPr>
              <a:t> </a:t>
            </a:r>
            <a:r>
              <a:rPr lang="en-US" altLang="ko-KR" err="1">
                <a:solidFill>
                  <a:schemeClr val="bg1"/>
                </a:solidFill>
                <a:cs typeface="Segoe UI"/>
              </a:rPr>
              <a:t>낮아진다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6D968D-D57C-F72A-F4E3-6362CF3ED40C}"/>
              </a:ext>
            </a:extLst>
          </p:cNvPr>
          <p:cNvSpPr txBox="1"/>
          <p:nvPr/>
        </p:nvSpPr>
        <p:spPr>
          <a:xfrm>
            <a:off x="5339748" y="5734736"/>
            <a:ext cx="686208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>
                <a:solidFill>
                  <a:schemeClr val="accent2">
                    <a:lumMod val="75000"/>
                  </a:schemeClr>
                </a:solidFill>
              </a:rPr>
              <a:t>중 노년층에서 우울증 환자들의 만성질환 간 연결성이 큰 폭으로 높아진다</a:t>
            </a:r>
            <a:r>
              <a:rPr lang="en-US" altLang="ko-KR">
                <a:solidFill>
                  <a:schemeClr val="accent2">
                    <a:lumMod val="75000"/>
                  </a:schemeClr>
                </a:solidFill>
              </a:rPr>
              <a:t> =&gt; </a:t>
            </a:r>
            <a:r>
              <a:rPr lang="en-US" altLang="ko-KR" err="1">
                <a:solidFill>
                  <a:schemeClr val="accent2">
                    <a:lumMod val="75000"/>
                  </a:schemeClr>
                </a:solidFill>
              </a:rPr>
              <a:t>복합적인</a:t>
            </a:r>
            <a:r>
              <a:rPr lang="en-US" altLang="ko-KR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err="1">
                <a:solidFill>
                  <a:schemeClr val="accent2">
                    <a:lumMod val="75000"/>
                  </a:schemeClr>
                </a:solidFill>
              </a:rPr>
              <a:t>만성질환</a:t>
            </a:r>
            <a:r>
              <a:rPr lang="en-US" altLang="ko-KR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err="1">
                <a:solidFill>
                  <a:schemeClr val="accent2">
                    <a:lumMod val="75000"/>
                  </a:schemeClr>
                </a:solidFill>
              </a:rPr>
              <a:t>발병이</a:t>
            </a:r>
            <a:r>
              <a:rPr lang="en-US" altLang="ko-KR">
                <a:solidFill>
                  <a:schemeClr val="accent2">
                    <a:lumMod val="75000"/>
                  </a:schemeClr>
                </a:solidFill>
              </a:rPr>
              <a:t> 더 </a:t>
            </a:r>
            <a:r>
              <a:rPr lang="en-US" altLang="ko-KR" err="1">
                <a:solidFill>
                  <a:schemeClr val="accent2">
                    <a:lumMod val="75000"/>
                  </a:schemeClr>
                </a:solidFill>
              </a:rPr>
              <a:t>자주</a:t>
            </a:r>
            <a:r>
              <a:rPr lang="en-US" altLang="ko-KR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err="1">
                <a:solidFill>
                  <a:schemeClr val="accent2">
                    <a:lumMod val="75000"/>
                  </a:schemeClr>
                </a:solidFill>
              </a:rPr>
              <a:t>나타날</a:t>
            </a:r>
            <a:r>
              <a:rPr lang="en-US" altLang="ko-KR">
                <a:solidFill>
                  <a:schemeClr val="accent2">
                    <a:lumMod val="75000"/>
                  </a:schemeClr>
                </a:solidFill>
              </a:rPr>
              <a:t> 수 </a:t>
            </a:r>
            <a:r>
              <a:rPr lang="en-US" altLang="ko-KR" err="1">
                <a:solidFill>
                  <a:schemeClr val="accent2">
                    <a:lumMod val="75000"/>
                  </a:schemeClr>
                </a:solidFill>
              </a:rPr>
              <a:t>있다</a:t>
            </a:r>
            <a:r>
              <a:rPr lang="en-US" altLang="ko-KR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en-US" altLang="ko-KR">
              <a:solidFill>
                <a:schemeClr val="accent2">
                  <a:lumMod val="75000"/>
                </a:schemeClr>
              </a:solidFill>
              <a:cs typeface="Segoe U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F6945F-4251-0B2D-4378-DE4AA38CC5B6}"/>
              </a:ext>
            </a:extLst>
          </p:cNvPr>
          <p:cNvSpPr txBox="1"/>
          <p:nvPr/>
        </p:nvSpPr>
        <p:spPr>
          <a:xfrm>
            <a:off x="9832" y="4903739"/>
            <a:ext cx="8613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rgbClr val="D24726"/>
                </a:solidFill>
              </a:rPr>
              <a:t>나이대가 높아질 수록</a:t>
            </a:r>
            <a:r>
              <a:rPr lang="en-US" altLang="ko-KR" sz="2400">
                <a:solidFill>
                  <a:srgbClr val="D24726"/>
                </a:solidFill>
              </a:rPr>
              <a:t>, </a:t>
            </a:r>
            <a:r>
              <a:rPr lang="ko-KR" altLang="en-US" sz="2400">
                <a:solidFill>
                  <a:srgbClr val="D24726"/>
                </a:solidFill>
              </a:rPr>
              <a:t>그리고 우울증이 있는 환자들에게 처방약물 간 상호작용이 늘어나 커뮤니티 간 경계가 희미해짐</a:t>
            </a:r>
            <a:endParaRPr lang="en-US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8E0889F-E125-C092-768A-ECAE6CF03256}"/>
              </a:ext>
            </a:extLst>
          </p:cNvPr>
          <p:cNvSpPr/>
          <p:nvPr/>
        </p:nvSpPr>
        <p:spPr>
          <a:xfrm>
            <a:off x="4042791" y="5737479"/>
            <a:ext cx="978408" cy="484632"/>
          </a:xfrm>
          <a:prstGeom prst="rightArrow">
            <a:avLst/>
          </a:prstGeom>
          <a:noFill/>
          <a:ln w="19050">
            <a:solidFill>
              <a:srgbClr val="D24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4851DB6F-7338-179E-4C84-D3D8A4FE103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03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447683" cy="7002631"/>
          </a:xfrm>
          <a:custGeom>
            <a:avLst/>
            <a:gdLst>
              <a:gd name="connsiteX0" fmla="*/ 483442 w 12447683"/>
              <a:gd name="connsiteY0" fmla="*/ 260276 h 7002631"/>
              <a:gd name="connsiteX1" fmla="*/ 483442 w 12447683"/>
              <a:gd name="connsiteY1" fmla="*/ 1306756 h 7002631"/>
              <a:gd name="connsiteX2" fmla="*/ 10694242 w 12447683"/>
              <a:gd name="connsiteY2" fmla="*/ 1306756 h 7002631"/>
              <a:gd name="connsiteX3" fmla="*/ 10694242 w 12447683"/>
              <a:gd name="connsiteY3" fmla="*/ 260276 h 7002631"/>
              <a:gd name="connsiteX4" fmla="*/ 0 w 12447683"/>
              <a:gd name="connsiteY4" fmla="*/ 0 h 7002631"/>
              <a:gd name="connsiteX5" fmla="*/ 12447683 w 12447683"/>
              <a:gd name="connsiteY5" fmla="*/ 0 h 7002631"/>
              <a:gd name="connsiteX6" fmla="*/ 12447683 w 12447683"/>
              <a:gd name="connsiteY6" fmla="*/ 7002631 h 7002631"/>
              <a:gd name="connsiteX7" fmla="*/ 0 w 12447683"/>
              <a:gd name="connsiteY7" fmla="*/ 7002631 h 7002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47683" h="7002631">
                <a:moveTo>
                  <a:pt x="483442" y="260276"/>
                </a:moveTo>
                <a:lnTo>
                  <a:pt x="483442" y="1306756"/>
                </a:lnTo>
                <a:lnTo>
                  <a:pt x="10694242" y="1306756"/>
                </a:lnTo>
                <a:lnTo>
                  <a:pt x="10694242" y="260276"/>
                </a:lnTo>
                <a:close/>
                <a:moveTo>
                  <a:pt x="0" y="0"/>
                </a:moveTo>
                <a:lnTo>
                  <a:pt x="12447683" y="0"/>
                </a:lnTo>
                <a:lnTo>
                  <a:pt x="12447683" y="7002631"/>
                </a:lnTo>
                <a:lnTo>
                  <a:pt x="0" y="70026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5875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C64AE2D-0C21-38CD-C195-00D06C1AA1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08420" y="1277620"/>
            <a:ext cx="5327904" cy="39776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ko-KR" altLang="en-US">
                <a:cs typeface="Segoe UI"/>
              </a:rPr>
              <a:t>주성분코드와 ATC 코드를 매핑할 수 있는 </a:t>
            </a:r>
            <a:r>
              <a:rPr lang="ko-KR" altLang="en-US" err="1">
                <a:cs typeface="Segoe UI"/>
              </a:rPr>
              <a:t>매핑목록</a:t>
            </a:r>
            <a:r>
              <a:rPr lang="ko-KR" altLang="en-US">
                <a:cs typeface="Segoe UI"/>
              </a:rPr>
              <a:t>.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F728851-222B-60AA-A871-FDA730CB3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cs typeface="Segoe UI Semibold"/>
              </a:rPr>
              <a:t>데이터 출처 (2)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0A36B7B-B891-EFC7-64F2-231E86788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1279843"/>
            <a:ext cx="5659120" cy="2642235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C315396-C1FF-C561-FB54-BBB28597F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3" y="4133215"/>
            <a:ext cx="113061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892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B79A0-F2E3-0E8F-C547-2A8CB7B83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C153B5-DFB0-95E0-C0E6-F61B0184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시사점</a:t>
            </a:r>
            <a:r>
              <a:rPr lang="en-US" altLang="ko-KR" b="1">
                <a:latin typeface="Segoe UI Semibold" panose="020B0502040204020203" pitchFamily="34" charset="0"/>
                <a:cs typeface="Segoe UI Semibold" panose="020B0502040204020203" pitchFamily="34" charset="0"/>
              </a:rPr>
              <a:t>: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686F474E-17D8-8423-D28C-AF1191C5C8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sp>
        <p:nvSpPr>
          <p:cNvPr id="23" name="Rounded Rectangle 165">
            <a:extLst>
              <a:ext uri="{FF2B5EF4-FFF2-40B4-BE49-F238E27FC236}">
                <a16:creationId xmlns:a16="http://schemas.microsoft.com/office/drawing/2014/main" id="{552D4735-E2F6-51D0-0233-5941C5E25831}"/>
              </a:ext>
            </a:extLst>
          </p:cNvPr>
          <p:cNvSpPr>
            <a:spLocks noChangeAspect="1"/>
          </p:cNvSpPr>
          <p:nvPr/>
        </p:nvSpPr>
        <p:spPr>
          <a:xfrm>
            <a:off x="1384174" y="1250221"/>
            <a:ext cx="1696611" cy="57839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Young Adults</a:t>
            </a:r>
          </a:p>
        </p:txBody>
      </p:sp>
      <p:sp>
        <p:nvSpPr>
          <p:cNvPr id="25" name="Rounded Rectangle 169">
            <a:extLst>
              <a:ext uri="{FF2B5EF4-FFF2-40B4-BE49-F238E27FC236}">
                <a16:creationId xmlns:a16="http://schemas.microsoft.com/office/drawing/2014/main" id="{E21E5301-D15A-BD8B-0A72-D1A200AEB598}"/>
              </a:ext>
            </a:extLst>
          </p:cNvPr>
          <p:cNvSpPr>
            <a:spLocks noChangeAspect="1"/>
          </p:cNvSpPr>
          <p:nvPr/>
        </p:nvSpPr>
        <p:spPr>
          <a:xfrm>
            <a:off x="9111215" y="1255472"/>
            <a:ext cx="1696611" cy="58953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Seniors</a:t>
            </a:r>
          </a:p>
        </p:txBody>
      </p:sp>
      <p:sp>
        <p:nvSpPr>
          <p:cNvPr id="26" name="Rounded Rectangle 176">
            <a:extLst>
              <a:ext uri="{FF2B5EF4-FFF2-40B4-BE49-F238E27FC236}">
                <a16:creationId xmlns:a16="http://schemas.microsoft.com/office/drawing/2014/main" id="{39B75C0C-EBC8-6CDB-C3DC-987BFFE44777}"/>
              </a:ext>
            </a:extLst>
          </p:cNvPr>
          <p:cNvSpPr>
            <a:spLocks noChangeAspect="1"/>
          </p:cNvSpPr>
          <p:nvPr/>
        </p:nvSpPr>
        <p:spPr>
          <a:xfrm>
            <a:off x="5176262" y="1255472"/>
            <a:ext cx="1839476" cy="56789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Middle-Aged</a:t>
            </a:r>
          </a:p>
        </p:txBody>
      </p:sp>
      <p:sp>
        <p:nvSpPr>
          <p:cNvPr id="10" name="Rounded Rectangle 169">
            <a:extLst>
              <a:ext uri="{FF2B5EF4-FFF2-40B4-BE49-F238E27FC236}">
                <a16:creationId xmlns:a16="http://schemas.microsoft.com/office/drawing/2014/main" id="{ED50FD39-0174-D610-5295-86F6F45D3AC3}"/>
              </a:ext>
            </a:extLst>
          </p:cNvPr>
          <p:cNvSpPr>
            <a:spLocks noChangeAspect="1"/>
          </p:cNvSpPr>
          <p:nvPr/>
        </p:nvSpPr>
        <p:spPr>
          <a:xfrm>
            <a:off x="2074184" y="414842"/>
            <a:ext cx="8043632" cy="589534"/>
          </a:xfrm>
          <a:prstGeom prst="round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폐질환 관련 약물들은 비우울증 환자 네트워크들에서 클러스터를 형성한다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2902C9-EDE3-0F0A-24CD-FA1F3F799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68" y="2476753"/>
            <a:ext cx="3032581" cy="25526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5E6B38-A972-8B1D-C124-A5EFCE3E6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554" y="2476753"/>
            <a:ext cx="3837353" cy="25526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51CCAA-8C73-BD6B-4732-61DE510AF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1056" y="2476753"/>
            <a:ext cx="3032581" cy="258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70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BD7AB-EC48-B96D-7C10-574CB630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2D5539-80DC-6914-C4C1-E48D00B60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시사점</a:t>
            </a:r>
            <a:r>
              <a:rPr lang="en-US" altLang="ko-KR" b="1">
                <a:latin typeface="Segoe UI Semibold" panose="020B0502040204020203" pitchFamily="34" charset="0"/>
                <a:cs typeface="Segoe UI Semibold" panose="020B0502040204020203" pitchFamily="34" charset="0"/>
              </a:rPr>
              <a:t>: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E33176C6-FD84-2760-FC57-5DBD17A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sp>
        <p:nvSpPr>
          <p:cNvPr id="23" name="Rounded Rectangle 165">
            <a:extLst>
              <a:ext uri="{FF2B5EF4-FFF2-40B4-BE49-F238E27FC236}">
                <a16:creationId xmlns:a16="http://schemas.microsoft.com/office/drawing/2014/main" id="{25213401-4227-D4D2-2E5E-414C0A6B1571}"/>
              </a:ext>
            </a:extLst>
          </p:cNvPr>
          <p:cNvSpPr>
            <a:spLocks noChangeAspect="1"/>
          </p:cNvSpPr>
          <p:nvPr/>
        </p:nvSpPr>
        <p:spPr>
          <a:xfrm>
            <a:off x="1384174" y="1250221"/>
            <a:ext cx="1696611" cy="57839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Young Adults</a:t>
            </a:r>
          </a:p>
        </p:txBody>
      </p:sp>
      <p:sp>
        <p:nvSpPr>
          <p:cNvPr id="25" name="Rounded Rectangle 169">
            <a:extLst>
              <a:ext uri="{FF2B5EF4-FFF2-40B4-BE49-F238E27FC236}">
                <a16:creationId xmlns:a16="http://schemas.microsoft.com/office/drawing/2014/main" id="{F11BD53A-6978-6B54-AF82-6E1BA6350261}"/>
              </a:ext>
            </a:extLst>
          </p:cNvPr>
          <p:cNvSpPr>
            <a:spLocks noChangeAspect="1"/>
          </p:cNvSpPr>
          <p:nvPr/>
        </p:nvSpPr>
        <p:spPr>
          <a:xfrm>
            <a:off x="9111215" y="1255472"/>
            <a:ext cx="1696611" cy="58953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Seniors</a:t>
            </a:r>
          </a:p>
        </p:txBody>
      </p:sp>
      <p:sp>
        <p:nvSpPr>
          <p:cNvPr id="26" name="Rounded Rectangle 176">
            <a:extLst>
              <a:ext uri="{FF2B5EF4-FFF2-40B4-BE49-F238E27FC236}">
                <a16:creationId xmlns:a16="http://schemas.microsoft.com/office/drawing/2014/main" id="{07BAE3AD-488C-776D-C768-33A71A4F13E0}"/>
              </a:ext>
            </a:extLst>
          </p:cNvPr>
          <p:cNvSpPr>
            <a:spLocks noChangeAspect="1"/>
          </p:cNvSpPr>
          <p:nvPr/>
        </p:nvSpPr>
        <p:spPr>
          <a:xfrm>
            <a:off x="5176262" y="1255472"/>
            <a:ext cx="1839476" cy="56789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Middle-Aged</a:t>
            </a:r>
          </a:p>
        </p:txBody>
      </p:sp>
      <p:sp>
        <p:nvSpPr>
          <p:cNvPr id="10" name="Rounded Rectangle 169">
            <a:extLst>
              <a:ext uri="{FF2B5EF4-FFF2-40B4-BE49-F238E27FC236}">
                <a16:creationId xmlns:a16="http://schemas.microsoft.com/office/drawing/2014/main" id="{C2BF6E46-E60B-F911-B820-9A6D5AB04A74}"/>
              </a:ext>
            </a:extLst>
          </p:cNvPr>
          <p:cNvSpPr>
            <a:spLocks noChangeAspect="1"/>
          </p:cNvSpPr>
          <p:nvPr/>
        </p:nvSpPr>
        <p:spPr>
          <a:xfrm>
            <a:off x="2074184" y="414842"/>
            <a:ext cx="8043632" cy="589534"/>
          </a:xfrm>
          <a:prstGeom prst="round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폐질환 관련 약물들은 비우울증 환자 네트워크들에서 클러스터를 형성한다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BB9471-3D7E-4A9A-D4BF-339A88C8B0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r="43497" b="50659"/>
          <a:stretch>
            <a:fillRect/>
          </a:stretch>
        </p:blipFill>
        <p:spPr>
          <a:xfrm>
            <a:off x="893168" y="2476754"/>
            <a:ext cx="1713492" cy="1259505"/>
          </a:xfrm>
          <a:custGeom>
            <a:avLst/>
            <a:gdLst>
              <a:gd name="connsiteX0" fmla="*/ 527172 w 1713492"/>
              <a:gd name="connsiteY0" fmla="*/ 0 h 1259505"/>
              <a:gd name="connsiteX1" fmla="*/ 1186320 w 1713492"/>
              <a:gd name="connsiteY1" fmla="*/ 0 h 1259505"/>
              <a:gd name="connsiteX2" fmla="*/ 1190230 w 1713492"/>
              <a:gd name="connsiteY2" fmla="*/ 928 h 1259505"/>
              <a:gd name="connsiteX3" fmla="*/ 1713492 w 1713492"/>
              <a:gd name="connsiteY3" fmla="*/ 604479 h 1259505"/>
              <a:gd name="connsiteX4" fmla="*/ 856746 w 1713492"/>
              <a:gd name="connsiteY4" fmla="*/ 1259505 h 1259505"/>
              <a:gd name="connsiteX5" fmla="*/ 0 w 1713492"/>
              <a:gd name="connsiteY5" fmla="*/ 604479 h 1259505"/>
              <a:gd name="connsiteX6" fmla="*/ 523262 w 1713492"/>
              <a:gd name="connsiteY6" fmla="*/ 928 h 1259505"/>
              <a:gd name="connsiteX7" fmla="*/ 527172 w 1713492"/>
              <a:gd name="connsiteY7" fmla="*/ 0 h 125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492" h="1259505">
                <a:moveTo>
                  <a:pt x="527172" y="0"/>
                </a:moveTo>
                <a:lnTo>
                  <a:pt x="1186320" y="0"/>
                </a:lnTo>
                <a:lnTo>
                  <a:pt x="1190230" y="928"/>
                </a:lnTo>
                <a:cubicBezTo>
                  <a:pt x="1497730" y="100367"/>
                  <a:pt x="1713492" y="333158"/>
                  <a:pt x="1713492" y="604479"/>
                </a:cubicBezTo>
                <a:cubicBezTo>
                  <a:pt x="1713492" y="966240"/>
                  <a:pt x="1329914" y="1259505"/>
                  <a:pt x="856746" y="1259505"/>
                </a:cubicBezTo>
                <a:cubicBezTo>
                  <a:pt x="383578" y="1259505"/>
                  <a:pt x="0" y="966240"/>
                  <a:pt x="0" y="604479"/>
                </a:cubicBezTo>
                <a:cubicBezTo>
                  <a:pt x="0" y="333158"/>
                  <a:pt x="215763" y="100367"/>
                  <a:pt x="523262" y="928"/>
                </a:cubicBezTo>
                <a:lnTo>
                  <a:pt x="527172" y="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BA5A7B-D293-FD8E-8328-666B1A6087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7384" t="-1980" r="60881" b="100000"/>
          <a:stretch>
            <a:fillRect/>
          </a:stretch>
        </p:blipFill>
        <p:spPr>
          <a:xfrm>
            <a:off x="1420340" y="2426207"/>
            <a:ext cx="659148" cy="50547"/>
          </a:xfrm>
          <a:custGeom>
            <a:avLst/>
            <a:gdLst>
              <a:gd name="connsiteX0" fmla="*/ 329574 w 659148"/>
              <a:gd name="connsiteY0" fmla="*/ 0 h 50547"/>
              <a:gd name="connsiteX1" fmla="*/ 502238 w 659148"/>
              <a:gd name="connsiteY1" fmla="*/ 13308 h 50547"/>
              <a:gd name="connsiteX2" fmla="*/ 659148 w 659148"/>
              <a:gd name="connsiteY2" fmla="*/ 50547 h 50547"/>
              <a:gd name="connsiteX3" fmla="*/ 0 w 659148"/>
              <a:gd name="connsiteY3" fmla="*/ 50547 h 50547"/>
              <a:gd name="connsiteX4" fmla="*/ 156910 w 659148"/>
              <a:gd name="connsiteY4" fmla="*/ 13308 h 50547"/>
              <a:gd name="connsiteX5" fmla="*/ 329574 w 659148"/>
              <a:gd name="connsiteY5" fmla="*/ 0 h 5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9148" h="50547">
                <a:moveTo>
                  <a:pt x="329574" y="0"/>
                </a:moveTo>
                <a:cubicBezTo>
                  <a:pt x="388720" y="0"/>
                  <a:pt x="446466" y="4582"/>
                  <a:pt x="502238" y="13308"/>
                </a:cubicBezTo>
                <a:lnTo>
                  <a:pt x="659148" y="50547"/>
                </a:lnTo>
                <a:lnTo>
                  <a:pt x="0" y="50547"/>
                </a:lnTo>
                <a:lnTo>
                  <a:pt x="156910" y="13308"/>
                </a:lnTo>
                <a:cubicBezTo>
                  <a:pt x="212682" y="4582"/>
                  <a:pt x="270428" y="0"/>
                  <a:pt x="329574" y="0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239A3-A808-8FB0-441A-B24662ADBC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>
            <a:fillRect/>
          </a:stretch>
        </p:blipFill>
        <p:spPr>
          <a:xfrm>
            <a:off x="893168" y="2476753"/>
            <a:ext cx="3032581" cy="2552630"/>
          </a:xfrm>
          <a:custGeom>
            <a:avLst/>
            <a:gdLst>
              <a:gd name="connsiteX0" fmla="*/ 1186320 w 3032581"/>
              <a:gd name="connsiteY0" fmla="*/ 0 h 2552630"/>
              <a:gd name="connsiteX1" fmla="*/ 3032581 w 3032581"/>
              <a:gd name="connsiteY1" fmla="*/ 0 h 2552630"/>
              <a:gd name="connsiteX2" fmla="*/ 3032581 w 3032581"/>
              <a:gd name="connsiteY2" fmla="*/ 2552630 h 2552630"/>
              <a:gd name="connsiteX3" fmla="*/ 0 w 3032581"/>
              <a:gd name="connsiteY3" fmla="*/ 2552630 h 2552630"/>
              <a:gd name="connsiteX4" fmla="*/ 0 w 3032581"/>
              <a:gd name="connsiteY4" fmla="*/ 604479 h 2552630"/>
              <a:gd name="connsiteX5" fmla="*/ 856746 w 3032581"/>
              <a:gd name="connsiteY5" fmla="*/ 1259505 h 2552630"/>
              <a:gd name="connsiteX6" fmla="*/ 1713492 w 3032581"/>
              <a:gd name="connsiteY6" fmla="*/ 604479 h 2552630"/>
              <a:gd name="connsiteX7" fmla="*/ 1190230 w 3032581"/>
              <a:gd name="connsiteY7" fmla="*/ 928 h 2552630"/>
              <a:gd name="connsiteX8" fmla="*/ 1186320 w 3032581"/>
              <a:gd name="connsiteY8" fmla="*/ 0 h 2552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2581" h="2552630">
                <a:moveTo>
                  <a:pt x="1186320" y="0"/>
                </a:moveTo>
                <a:lnTo>
                  <a:pt x="3032581" y="0"/>
                </a:lnTo>
                <a:lnTo>
                  <a:pt x="3032581" y="2552630"/>
                </a:lnTo>
                <a:lnTo>
                  <a:pt x="0" y="2552630"/>
                </a:lnTo>
                <a:lnTo>
                  <a:pt x="0" y="604479"/>
                </a:lnTo>
                <a:cubicBezTo>
                  <a:pt x="0" y="966240"/>
                  <a:pt x="383578" y="1259505"/>
                  <a:pt x="856746" y="1259505"/>
                </a:cubicBezTo>
                <a:cubicBezTo>
                  <a:pt x="1329914" y="1259505"/>
                  <a:pt x="1713492" y="966240"/>
                  <a:pt x="1713492" y="604479"/>
                </a:cubicBezTo>
                <a:cubicBezTo>
                  <a:pt x="1713492" y="333158"/>
                  <a:pt x="1497730" y="100367"/>
                  <a:pt x="1190230" y="928"/>
                </a:cubicBezTo>
                <a:lnTo>
                  <a:pt x="1186320" y="0"/>
                </a:ln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12A70E-601D-C740-18DB-D6A20FF3716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50000" t="22379" b="17148"/>
          <a:stretch>
            <a:fillRect/>
          </a:stretch>
        </p:blipFill>
        <p:spPr>
          <a:xfrm>
            <a:off x="5989230" y="3048000"/>
            <a:ext cx="1918677" cy="1543666"/>
          </a:xfrm>
          <a:custGeom>
            <a:avLst/>
            <a:gdLst>
              <a:gd name="connsiteX0" fmla="*/ 959339 w 1918677"/>
              <a:gd name="connsiteY0" fmla="*/ 0 h 1543666"/>
              <a:gd name="connsiteX1" fmla="*/ 1913725 w 1918677"/>
              <a:gd name="connsiteY1" fmla="*/ 692917 h 1543666"/>
              <a:gd name="connsiteX2" fmla="*/ 1918677 w 1918677"/>
              <a:gd name="connsiteY2" fmla="*/ 771817 h 1543666"/>
              <a:gd name="connsiteX3" fmla="*/ 1918677 w 1918677"/>
              <a:gd name="connsiteY3" fmla="*/ 771849 h 1543666"/>
              <a:gd name="connsiteX4" fmla="*/ 1913725 w 1918677"/>
              <a:gd name="connsiteY4" fmla="*/ 850749 h 1543666"/>
              <a:gd name="connsiteX5" fmla="*/ 959339 w 1918677"/>
              <a:gd name="connsiteY5" fmla="*/ 1543666 h 1543666"/>
              <a:gd name="connsiteX6" fmla="*/ 0 w 1918677"/>
              <a:gd name="connsiteY6" fmla="*/ 771833 h 1543666"/>
              <a:gd name="connsiteX7" fmla="*/ 959339 w 1918677"/>
              <a:gd name="connsiteY7" fmla="*/ 0 h 154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8677" h="1543666">
                <a:moveTo>
                  <a:pt x="959339" y="0"/>
                </a:moveTo>
                <a:cubicBezTo>
                  <a:pt x="1456053" y="0"/>
                  <a:pt x="1864598" y="303716"/>
                  <a:pt x="1913725" y="692917"/>
                </a:cubicBezTo>
                <a:lnTo>
                  <a:pt x="1918677" y="771817"/>
                </a:lnTo>
                <a:lnTo>
                  <a:pt x="1918677" y="771849"/>
                </a:lnTo>
                <a:lnTo>
                  <a:pt x="1913725" y="850749"/>
                </a:lnTo>
                <a:cubicBezTo>
                  <a:pt x="1864598" y="1239951"/>
                  <a:pt x="1456053" y="1543666"/>
                  <a:pt x="959339" y="1543666"/>
                </a:cubicBezTo>
                <a:cubicBezTo>
                  <a:pt x="429511" y="1543666"/>
                  <a:pt x="0" y="1198105"/>
                  <a:pt x="0" y="771833"/>
                </a:cubicBezTo>
                <a:cubicBezTo>
                  <a:pt x="0" y="345561"/>
                  <a:pt x="429511" y="0"/>
                  <a:pt x="959339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804A28-44F5-AC54-9D5B-BEA422842BB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rcRect/>
          <a:stretch>
            <a:fillRect/>
          </a:stretch>
        </p:blipFill>
        <p:spPr>
          <a:xfrm>
            <a:off x="4070554" y="2476753"/>
            <a:ext cx="3837353" cy="2552630"/>
          </a:xfrm>
          <a:custGeom>
            <a:avLst/>
            <a:gdLst>
              <a:gd name="connsiteX0" fmla="*/ 0 w 3837353"/>
              <a:gd name="connsiteY0" fmla="*/ 0 h 2552630"/>
              <a:gd name="connsiteX1" fmla="*/ 3837353 w 3837353"/>
              <a:gd name="connsiteY1" fmla="*/ 0 h 2552630"/>
              <a:gd name="connsiteX2" fmla="*/ 3837353 w 3837353"/>
              <a:gd name="connsiteY2" fmla="*/ 1343064 h 2552630"/>
              <a:gd name="connsiteX3" fmla="*/ 3832401 w 3837353"/>
              <a:gd name="connsiteY3" fmla="*/ 1264164 h 2552630"/>
              <a:gd name="connsiteX4" fmla="*/ 2878015 w 3837353"/>
              <a:gd name="connsiteY4" fmla="*/ 571247 h 2552630"/>
              <a:gd name="connsiteX5" fmla="*/ 1918676 w 3837353"/>
              <a:gd name="connsiteY5" fmla="*/ 1343080 h 2552630"/>
              <a:gd name="connsiteX6" fmla="*/ 2878015 w 3837353"/>
              <a:gd name="connsiteY6" fmla="*/ 2114913 h 2552630"/>
              <a:gd name="connsiteX7" fmla="*/ 3832401 w 3837353"/>
              <a:gd name="connsiteY7" fmla="*/ 1421996 h 2552630"/>
              <a:gd name="connsiteX8" fmla="*/ 3837353 w 3837353"/>
              <a:gd name="connsiteY8" fmla="*/ 1343096 h 2552630"/>
              <a:gd name="connsiteX9" fmla="*/ 3837353 w 3837353"/>
              <a:gd name="connsiteY9" fmla="*/ 2552630 h 2552630"/>
              <a:gd name="connsiteX10" fmla="*/ 0 w 3837353"/>
              <a:gd name="connsiteY10" fmla="*/ 2552630 h 2552630"/>
              <a:gd name="connsiteX11" fmla="*/ 0 w 3837353"/>
              <a:gd name="connsiteY11" fmla="*/ 0 h 2552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37353" h="2552630">
                <a:moveTo>
                  <a:pt x="0" y="0"/>
                </a:moveTo>
                <a:lnTo>
                  <a:pt x="3837353" y="0"/>
                </a:lnTo>
                <a:lnTo>
                  <a:pt x="3837353" y="1343064"/>
                </a:lnTo>
                <a:lnTo>
                  <a:pt x="3832401" y="1264164"/>
                </a:lnTo>
                <a:cubicBezTo>
                  <a:pt x="3783274" y="874963"/>
                  <a:pt x="3374729" y="571247"/>
                  <a:pt x="2878015" y="571247"/>
                </a:cubicBezTo>
                <a:cubicBezTo>
                  <a:pt x="2348187" y="571247"/>
                  <a:pt x="1918676" y="916808"/>
                  <a:pt x="1918676" y="1343080"/>
                </a:cubicBezTo>
                <a:cubicBezTo>
                  <a:pt x="1918676" y="1769352"/>
                  <a:pt x="2348187" y="2114913"/>
                  <a:pt x="2878015" y="2114913"/>
                </a:cubicBezTo>
                <a:cubicBezTo>
                  <a:pt x="3374729" y="2114913"/>
                  <a:pt x="3783274" y="1811198"/>
                  <a:pt x="3832401" y="1421996"/>
                </a:cubicBezTo>
                <a:lnTo>
                  <a:pt x="3837353" y="1343096"/>
                </a:lnTo>
                <a:lnTo>
                  <a:pt x="3837353" y="2552630"/>
                </a:lnTo>
                <a:lnTo>
                  <a:pt x="0" y="255263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C25C82E-398F-C18F-EA1F-4B0E26BE4BF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l="24963" r="15818" b="56143"/>
          <a:stretch>
            <a:fillRect/>
          </a:stretch>
        </p:blipFill>
        <p:spPr>
          <a:xfrm>
            <a:off x="9168065" y="2476754"/>
            <a:ext cx="1795882" cy="1131686"/>
          </a:xfrm>
          <a:custGeom>
            <a:avLst/>
            <a:gdLst>
              <a:gd name="connsiteX0" fmla="*/ 897941 w 1795882"/>
              <a:gd name="connsiteY0" fmla="*/ 0 h 1131686"/>
              <a:gd name="connsiteX1" fmla="*/ 1795882 w 1795882"/>
              <a:gd name="connsiteY1" fmla="*/ 565843 h 1131686"/>
              <a:gd name="connsiteX2" fmla="*/ 897941 w 1795882"/>
              <a:gd name="connsiteY2" fmla="*/ 1131686 h 1131686"/>
              <a:gd name="connsiteX3" fmla="*/ 0 w 1795882"/>
              <a:gd name="connsiteY3" fmla="*/ 565843 h 1131686"/>
              <a:gd name="connsiteX4" fmla="*/ 897941 w 1795882"/>
              <a:gd name="connsiteY4" fmla="*/ 0 h 113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882" h="1131686">
                <a:moveTo>
                  <a:pt x="897941" y="0"/>
                </a:moveTo>
                <a:cubicBezTo>
                  <a:pt x="1393860" y="0"/>
                  <a:pt x="1795882" y="253337"/>
                  <a:pt x="1795882" y="565843"/>
                </a:cubicBezTo>
                <a:cubicBezTo>
                  <a:pt x="1795882" y="878349"/>
                  <a:pt x="1393860" y="1131686"/>
                  <a:pt x="897941" y="1131686"/>
                </a:cubicBezTo>
                <a:cubicBezTo>
                  <a:pt x="402022" y="1131686"/>
                  <a:pt x="0" y="878349"/>
                  <a:pt x="0" y="565843"/>
                </a:cubicBezTo>
                <a:cubicBezTo>
                  <a:pt x="0" y="253337"/>
                  <a:pt x="402022" y="0"/>
                  <a:pt x="897941" y="0"/>
                </a:cubicBezTo>
                <a:close/>
              </a:path>
            </a:pathLst>
          </a:cu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ABA49C-06D0-2A2E-7CBD-9C1F3EEF1A6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rcRect/>
          <a:stretch>
            <a:fillRect/>
          </a:stretch>
        </p:blipFill>
        <p:spPr>
          <a:xfrm>
            <a:off x="8411056" y="2476753"/>
            <a:ext cx="3032581" cy="2580414"/>
          </a:xfrm>
          <a:custGeom>
            <a:avLst/>
            <a:gdLst>
              <a:gd name="connsiteX0" fmla="*/ 0 w 3032581"/>
              <a:gd name="connsiteY0" fmla="*/ 0 h 2580414"/>
              <a:gd name="connsiteX1" fmla="*/ 3032581 w 3032581"/>
              <a:gd name="connsiteY1" fmla="*/ 0 h 2580414"/>
              <a:gd name="connsiteX2" fmla="*/ 3032581 w 3032581"/>
              <a:gd name="connsiteY2" fmla="*/ 2580414 h 2580414"/>
              <a:gd name="connsiteX3" fmla="*/ 0 w 3032581"/>
              <a:gd name="connsiteY3" fmla="*/ 2580414 h 2580414"/>
              <a:gd name="connsiteX4" fmla="*/ 0 w 3032581"/>
              <a:gd name="connsiteY4" fmla="*/ 0 h 2580414"/>
              <a:gd name="connsiteX5" fmla="*/ 1654950 w 3032581"/>
              <a:gd name="connsiteY5" fmla="*/ 1 h 2580414"/>
              <a:gd name="connsiteX6" fmla="*/ 757009 w 3032581"/>
              <a:gd name="connsiteY6" fmla="*/ 565844 h 2580414"/>
              <a:gd name="connsiteX7" fmla="*/ 1654950 w 3032581"/>
              <a:gd name="connsiteY7" fmla="*/ 1131687 h 2580414"/>
              <a:gd name="connsiteX8" fmla="*/ 2552891 w 3032581"/>
              <a:gd name="connsiteY8" fmla="*/ 565844 h 2580414"/>
              <a:gd name="connsiteX9" fmla="*/ 1654950 w 3032581"/>
              <a:gd name="connsiteY9" fmla="*/ 1 h 258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32581" h="2580414">
                <a:moveTo>
                  <a:pt x="0" y="0"/>
                </a:moveTo>
                <a:lnTo>
                  <a:pt x="3032581" y="0"/>
                </a:lnTo>
                <a:lnTo>
                  <a:pt x="3032581" y="2580414"/>
                </a:lnTo>
                <a:lnTo>
                  <a:pt x="0" y="2580414"/>
                </a:lnTo>
                <a:lnTo>
                  <a:pt x="0" y="0"/>
                </a:lnTo>
                <a:close/>
                <a:moveTo>
                  <a:pt x="1654950" y="1"/>
                </a:moveTo>
                <a:cubicBezTo>
                  <a:pt x="1159031" y="1"/>
                  <a:pt x="757009" y="253338"/>
                  <a:pt x="757009" y="565844"/>
                </a:cubicBezTo>
                <a:cubicBezTo>
                  <a:pt x="757009" y="878350"/>
                  <a:pt x="1159031" y="1131687"/>
                  <a:pt x="1654950" y="1131687"/>
                </a:cubicBezTo>
                <a:cubicBezTo>
                  <a:pt x="2150869" y="1131687"/>
                  <a:pt x="2552891" y="878350"/>
                  <a:pt x="2552891" y="565844"/>
                </a:cubicBezTo>
                <a:cubicBezTo>
                  <a:pt x="2552891" y="253338"/>
                  <a:pt x="2150869" y="1"/>
                  <a:pt x="1654950" y="1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42413F-F2B3-056B-F528-E21AFCD539F3}"/>
              </a:ext>
            </a:extLst>
          </p:cNvPr>
          <p:cNvSpPr txBox="1"/>
          <p:nvPr/>
        </p:nvSpPr>
        <p:spPr>
          <a:xfrm>
            <a:off x="629265" y="5554953"/>
            <a:ext cx="1081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D24726"/>
                </a:solidFill>
              </a:rPr>
              <a:t>폐질환과 다른 병들간의 공동 처방 빈도는 낮다 </a:t>
            </a:r>
            <a:r>
              <a:rPr lang="en-US" altLang="ko-KR">
                <a:solidFill>
                  <a:srgbClr val="D24726"/>
                </a:solidFill>
              </a:rPr>
              <a:t> ► </a:t>
            </a:r>
            <a:r>
              <a:rPr lang="ko-KR" altLang="en-US">
                <a:solidFill>
                  <a:schemeClr val="bg1"/>
                </a:solidFill>
              </a:rPr>
              <a:t>폐질환은 다른 만성질병과의 공동발생 빈도가 낮다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760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A914D-1230-D3EF-E114-6126E75E1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375161-ADCE-3F7F-0105-8F1D4E143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시사점</a:t>
            </a:r>
            <a:r>
              <a:rPr lang="en-US" altLang="ko-KR" b="1">
                <a:latin typeface="Segoe UI Semibold" panose="020B0502040204020203" pitchFamily="34" charset="0"/>
                <a:cs typeface="Segoe UI Semibold" panose="020B0502040204020203" pitchFamily="34" charset="0"/>
              </a:rPr>
              <a:t>: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4ED4E6BA-6F3F-72F1-B76C-79D3EE1F47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sp>
        <p:nvSpPr>
          <p:cNvPr id="23" name="Rounded Rectangle 165">
            <a:extLst>
              <a:ext uri="{FF2B5EF4-FFF2-40B4-BE49-F238E27FC236}">
                <a16:creationId xmlns:a16="http://schemas.microsoft.com/office/drawing/2014/main" id="{1332AFB6-3B9A-03BA-3686-FDE2336F3AB3}"/>
              </a:ext>
            </a:extLst>
          </p:cNvPr>
          <p:cNvSpPr>
            <a:spLocks noChangeAspect="1"/>
          </p:cNvSpPr>
          <p:nvPr/>
        </p:nvSpPr>
        <p:spPr>
          <a:xfrm>
            <a:off x="1384174" y="1250221"/>
            <a:ext cx="1696611" cy="57839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Young Adults</a:t>
            </a:r>
          </a:p>
        </p:txBody>
      </p:sp>
      <p:sp>
        <p:nvSpPr>
          <p:cNvPr id="25" name="Rounded Rectangle 169">
            <a:extLst>
              <a:ext uri="{FF2B5EF4-FFF2-40B4-BE49-F238E27FC236}">
                <a16:creationId xmlns:a16="http://schemas.microsoft.com/office/drawing/2014/main" id="{4611F557-4A3A-2FEB-880B-4319140966AD}"/>
              </a:ext>
            </a:extLst>
          </p:cNvPr>
          <p:cNvSpPr>
            <a:spLocks noChangeAspect="1"/>
          </p:cNvSpPr>
          <p:nvPr/>
        </p:nvSpPr>
        <p:spPr>
          <a:xfrm>
            <a:off x="9111215" y="1255472"/>
            <a:ext cx="1696611" cy="58953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Seniors</a:t>
            </a:r>
          </a:p>
        </p:txBody>
      </p:sp>
      <p:sp>
        <p:nvSpPr>
          <p:cNvPr id="26" name="Rounded Rectangle 176">
            <a:extLst>
              <a:ext uri="{FF2B5EF4-FFF2-40B4-BE49-F238E27FC236}">
                <a16:creationId xmlns:a16="http://schemas.microsoft.com/office/drawing/2014/main" id="{A681C2C0-EE1D-FD49-B53B-A022A440340E}"/>
              </a:ext>
            </a:extLst>
          </p:cNvPr>
          <p:cNvSpPr>
            <a:spLocks noChangeAspect="1"/>
          </p:cNvSpPr>
          <p:nvPr/>
        </p:nvSpPr>
        <p:spPr>
          <a:xfrm>
            <a:off x="5176262" y="1255472"/>
            <a:ext cx="1839476" cy="56789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Middle-Aged</a:t>
            </a:r>
          </a:p>
        </p:txBody>
      </p:sp>
      <p:sp>
        <p:nvSpPr>
          <p:cNvPr id="10" name="Rounded Rectangle 169">
            <a:extLst>
              <a:ext uri="{FF2B5EF4-FFF2-40B4-BE49-F238E27FC236}">
                <a16:creationId xmlns:a16="http://schemas.microsoft.com/office/drawing/2014/main" id="{30E5F858-4B27-8465-BE06-C99C08E1E005}"/>
              </a:ext>
            </a:extLst>
          </p:cNvPr>
          <p:cNvSpPr>
            <a:spLocks noChangeAspect="1"/>
          </p:cNvSpPr>
          <p:nvPr/>
        </p:nvSpPr>
        <p:spPr>
          <a:xfrm>
            <a:off x="2074184" y="414842"/>
            <a:ext cx="8043632" cy="589534"/>
          </a:xfrm>
          <a:prstGeom prst="round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폐질환 관련 약물들은 비우울증 환자 네트워크들에서 클러스터를 형성한다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FE2136-69A9-C7B0-C29B-F44F0A9C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r="43497" b="50659"/>
          <a:stretch>
            <a:fillRect/>
          </a:stretch>
        </p:blipFill>
        <p:spPr>
          <a:xfrm>
            <a:off x="893168" y="2476754"/>
            <a:ext cx="1713492" cy="1259505"/>
          </a:xfrm>
          <a:custGeom>
            <a:avLst/>
            <a:gdLst>
              <a:gd name="connsiteX0" fmla="*/ 527172 w 1713492"/>
              <a:gd name="connsiteY0" fmla="*/ 0 h 1259505"/>
              <a:gd name="connsiteX1" fmla="*/ 1186320 w 1713492"/>
              <a:gd name="connsiteY1" fmla="*/ 0 h 1259505"/>
              <a:gd name="connsiteX2" fmla="*/ 1190230 w 1713492"/>
              <a:gd name="connsiteY2" fmla="*/ 928 h 1259505"/>
              <a:gd name="connsiteX3" fmla="*/ 1713492 w 1713492"/>
              <a:gd name="connsiteY3" fmla="*/ 604479 h 1259505"/>
              <a:gd name="connsiteX4" fmla="*/ 856746 w 1713492"/>
              <a:gd name="connsiteY4" fmla="*/ 1259505 h 1259505"/>
              <a:gd name="connsiteX5" fmla="*/ 0 w 1713492"/>
              <a:gd name="connsiteY5" fmla="*/ 604479 h 1259505"/>
              <a:gd name="connsiteX6" fmla="*/ 523262 w 1713492"/>
              <a:gd name="connsiteY6" fmla="*/ 928 h 1259505"/>
              <a:gd name="connsiteX7" fmla="*/ 527172 w 1713492"/>
              <a:gd name="connsiteY7" fmla="*/ 0 h 125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492" h="1259505">
                <a:moveTo>
                  <a:pt x="527172" y="0"/>
                </a:moveTo>
                <a:lnTo>
                  <a:pt x="1186320" y="0"/>
                </a:lnTo>
                <a:lnTo>
                  <a:pt x="1190230" y="928"/>
                </a:lnTo>
                <a:cubicBezTo>
                  <a:pt x="1497730" y="100367"/>
                  <a:pt x="1713492" y="333158"/>
                  <a:pt x="1713492" y="604479"/>
                </a:cubicBezTo>
                <a:cubicBezTo>
                  <a:pt x="1713492" y="966240"/>
                  <a:pt x="1329914" y="1259505"/>
                  <a:pt x="856746" y="1259505"/>
                </a:cubicBezTo>
                <a:cubicBezTo>
                  <a:pt x="383578" y="1259505"/>
                  <a:pt x="0" y="966240"/>
                  <a:pt x="0" y="604479"/>
                </a:cubicBezTo>
                <a:cubicBezTo>
                  <a:pt x="0" y="333158"/>
                  <a:pt x="215763" y="100367"/>
                  <a:pt x="523262" y="928"/>
                </a:cubicBezTo>
                <a:lnTo>
                  <a:pt x="527172" y="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6FEC21-D262-DAB7-6E9B-BFC21017F8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7384" t="-1980" r="60881" b="100000"/>
          <a:stretch>
            <a:fillRect/>
          </a:stretch>
        </p:blipFill>
        <p:spPr>
          <a:xfrm>
            <a:off x="1420340" y="2426207"/>
            <a:ext cx="659148" cy="50547"/>
          </a:xfrm>
          <a:custGeom>
            <a:avLst/>
            <a:gdLst>
              <a:gd name="connsiteX0" fmla="*/ 329574 w 659148"/>
              <a:gd name="connsiteY0" fmla="*/ 0 h 50547"/>
              <a:gd name="connsiteX1" fmla="*/ 502238 w 659148"/>
              <a:gd name="connsiteY1" fmla="*/ 13308 h 50547"/>
              <a:gd name="connsiteX2" fmla="*/ 659148 w 659148"/>
              <a:gd name="connsiteY2" fmla="*/ 50547 h 50547"/>
              <a:gd name="connsiteX3" fmla="*/ 0 w 659148"/>
              <a:gd name="connsiteY3" fmla="*/ 50547 h 50547"/>
              <a:gd name="connsiteX4" fmla="*/ 156910 w 659148"/>
              <a:gd name="connsiteY4" fmla="*/ 13308 h 50547"/>
              <a:gd name="connsiteX5" fmla="*/ 329574 w 659148"/>
              <a:gd name="connsiteY5" fmla="*/ 0 h 5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9148" h="50547">
                <a:moveTo>
                  <a:pt x="329574" y="0"/>
                </a:moveTo>
                <a:cubicBezTo>
                  <a:pt x="388720" y="0"/>
                  <a:pt x="446466" y="4582"/>
                  <a:pt x="502238" y="13308"/>
                </a:cubicBezTo>
                <a:lnTo>
                  <a:pt x="659148" y="50547"/>
                </a:lnTo>
                <a:lnTo>
                  <a:pt x="0" y="50547"/>
                </a:lnTo>
                <a:lnTo>
                  <a:pt x="156910" y="13308"/>
                </a:lnTo>
                <a:cubicBezTo>
                  <a:pt x="212682" y="4582"/>
                  <a:pt x="270428" y="0"/>
                  <a:pt x="329574" y="0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F66F9C-57C3-26EB-33D7-C043F9BBE9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>
            <a:fillRect/>
          </a:stretch>
        </p:blipFill>
        <p:spPr>
          <a:xfrm>
            <a:off x="893168" y="2476753"/>
            <a:ext cx="3032581" cy="2552630"/>
          </a:xfrm>
          <a:custGeom>
            <a:avLst/>
            <a:gdLst>
              <a:gd name="connsiteX0" fmla="*/ 1186320 w 3032581"/>
              <a:gd name="connsiteY0" fmla="*/ 0 h 2552630"/>
              <a:gd name="connsiteX1" fmla="*/ 3032581 w 3032581"/>
              <a:gd name="connsiteY1" fmla="*/ 0 h 2552630"/>
              <a:gd name="connsiteX2" fmla="*/ 3032581 w 3032581"/>
              <a:gd name="connsiteY2" fmla="*/ 2552630 h 2552630"/>
              <a:gd name="connsiteX3" fmla="*/ 0 w 3032581"/>
              <a:gd name="connsiteY3" fmla="*/ 2552630 h 2552630"/>
              <a:gd name="connsiteX4" fmla="*/ 0 w 3032581"/>
              <a:gd name="connsiteY4" fmla="*/ 604479 h 2552630"/>
              <a:gd name="connsiteX5" fmla="*/ 856746 w 3032581"/>
              <a:gd name="connsiteY5" fmla="*/ 1259505 h 2552630"/>
              <a:gd name="connsiteX6" fmla="*/ 1713492 w 3032581"/>
              <a:gd name="connsiteY6" fmla="*/ 604479 h 2552630"/>
              <a:gd name="connsiteX7" fmla="*/ 1190230 w 3032581"/>
              <a:gd name="connsiteY7" fmla="*/ 928 h 2552630"/>
              <a:gd name="connsiteX8" fmla="*/ 1186320 w 3032581"/>
              <a:gd name="connsiteY8" fmla="*/ 0 h 2552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2581" h="2552630">
                <a:moveTo>
                  <a:pt x="1186320" y="0"/>
                </a:moveTo>
                <a:lnTo>
                  <a:pt x="3032581" y="0"/>
                </a:lnTo>
                <a:lnTo>
                  <a:pt x="3032581" y="2552630"/>
                </a:lnTo>
                <a:lnTo>
                  <a:pt x="0" y="2552630"/>
                </a:lnTo>
                <a:lnTo>
                  <a:pt x="0" y="604479"/>
                </a:lnTo>
                <a:cubicBezTo>
                  <a:pt x="0" y="966240"/>
                  <a:pt x="383578" y="1259505"/>
                  <a:pt x="856746" y="1259505"/>
                </a:cubicBezTo>
                <a:cubicBezTo>
                  <a:pt x="1329914" y="1259505"/>
                  <a:pt x="1713492" y="966240"/>
                  <a:pt x="1713492" y="604479"/>
                </a:cubicBezTo>
                <a:cubicBezTo>
                  <a:pt x="1713492" y="333158"/>
                  <a:pt x="1497730" y="100367"/>
                  <a:pt x="1190230" y="928"/>
                </a:cubicBezTo>
                <a:lnTo>
                  <a:pt x="1186320" y="0"/>
                </a:ln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090BDCE-A93E-E25B-BAFB-59290FF0CD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50000" t="22379" b="17148"/>
          <a:stretch>
            <a:fillRect/>
          </a:stretch>
        </p:blipFill>
        <p:spPr>
          <a:xfrm>
            <a:off x="5989230" y="3048000"/>
            <a:ext cx="1918677" cy="1543666"/>
          </a:xfrm>
          <a:custGeom>
            <a:avLst/>
            <a:gdLst>
              <a:gd name="connsiteX0" fmla="*/ 959339 w 1918677"/>
              <a:gd name="connsiteY0" fmla="*/ 0 h 1543666"/>
              <a:gd name="connsiteX1" fmla="*/ 1913725 w 1918677"/>
              <a:gd name="connsiteY1" fmla="*/ 692917 h 1543666"/>
              <a:gd name="connsiteX2" fmla="*/ 1918677 w 1918677"/>
              <a:gd name="connsiteY2" fmla="*/ 771817 h 1543666"/>
              <a:gd name="connsiteX3" fmla="*/ 1918677 w 1918677"/>
              <a:gd name="connsiteY3" fmla="*/ 771849 h 1543666"/>
              <a:gd name="connsiteX4" fmla="*/ 1913725 w 1918677"/>
              <a:gd name="connsiteY4" fmla="*/ 850749 h 1543666"/>
              <a:gd name="connsiteX5" fmla="*/ 959339 w 1918677"/>
              <a:gd name="connsiteY5" fmla="*/ 1543666 h 1543666"/>
              <a:gd name="connsiteX6" fmla="*/ 0 w 1918677"/>
              <a:gd name="connsiteY6" fmla="*/ 771833 h 1543666"/>
              <a:gd name="connsiteX7" fmla="*/ 959339 w 1918677"/>
              <a:gd name="connsiteY7" fmla="*/ 0 h 154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8677" h="1543666">
                <a:moveTo>
                  <a:pt x="959339" y="0"/>
                </a:moveTo>
                <a:cubicBezTo>
                  <a:pt x="1456053" y="0"/>
                  <a:pt x="1864598" y="303716"/>
                  <a:pt x="1913725" y="692917"/>
                </a:cubicBezTo>
                <a:lnTo>
                  <a:pt x="1918677" y="771817"/>
                </a:lnTo>
                <a:lnTo>
                  <a:pt x="1918677" y="771849"/>
                </a:lnTo>
                <a:lnTo>
                  <a:pt x="1913725" y="850749"/>
                </a:lnTo>
                <a:cubicBezTo>
                  <a:pt x="1864598" y="1239951"/>
                  <a:pt x="1456053" y="1543666"/>
                  <a:pt x="959339" y="1543666"/>
                </a:cubicBezTo>
                <a:cubicBezTo>
                  <a:pt x="429511" y="1543666"/>
                  <a:pt x="0" y="1198105"/>
                  <a:pt x="0" y="771833"/>
                </a:cubicBezTo>
                <a:cubicBezTo>
                  <a:pt x="0" y="345561"/>
                  <a:pt x="429511" y="0"/>
                  <a:pt x="959339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C97689-BDBD-710E-5075-7F27D01270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rcRect/>
          <a:stretch>
            <a:fillRect/>
          </a:stretch>
        </p:blipFill>
        <p:spPr>
          <a:xfrm>
            <a:off x="4070554" y="2476753"/>
            <a:ext cx="3837353" cy="2552630"/>
          </a:xfrm>
          <a:custGeom>
            <a:avLst/>
            <a:gdLst>
              <a:gd name="connsiteX0" fmla="*/ 0 w 3837353"/>
              <a:gd name="connsiteY0" fmla="*/ 0 h 2552630"/>
              <a:gd name="connsiteX1" fmla="*/ 3837353 w 3837353"/>
              <a:gd name="connsiteY1" fmla="*/ 0 h 2552630"/>
              <a:gd name="connsiteX2" fmla="*/ 3837353 w 3837353"/>
              <a:gd name="connsiteY2" fmla="*/ 1343064 h 2552630"/>
              <a:gd name="connsiteX3" fmla="*/ 3832401 w 3837353"/>
              <a:gd name="connsiteY3" fmla="*/ 1264164 h 2552630"/>
              <a:gd name="connsiteX4" fmla="*/ 2878015 w 3837353"/>
              <a:gd name="connsiteY4" fmla="*/ 571247 h 2552630"/>
              <a:gd name="connsiteX5" fmla="*/ 1918676 w 3837353"/>
              <a:gd name="connsiteY5" fmla="*/ 1343080 h 2552630"/>
              <a:gd name="connsiteX6" fmla="*/ 2878015 w 3837353"/>
              <a:gd name="connsiteY6" fmla="*/ 2114913 h 2552630"/>
              <a:gd name="connsiteX7" fmla="*/ 3832401 w 3837353"/>
              <a:gd name="connsiteY7" fmla="*/ 1421996 h 2552630"/>
              <a:gd name="connsiteX8" fmla="*/ 3837353 w 3837353"/>
              <a:gd name="connsiteY8" fmla="*/ 1343096 h 2552630"/>
              <a:gd name="connsiteX9" fmla="*/ 3837353 w 3837353"/>
              <a:gd name="connsiteY9" fmla="*/ 2552630 h 2552630"/>
              <a:gd name="connsiteX10" fmla="*/ 0 w 3837353"/>
              <a:gd name="connsiteY10" fmla="*/ 2552630 h 2552630"/>
              <a:gd name="connsiteX11" fmla="*/ 0 w 3837353"/>
              <a:gd name="connsiteY11" fmla="*/ 0 h 2552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37353" h="2552630">
                <a:moveTo>
                  <a:pt x="0" y="0"/>
                </a:moveTo>
                <a:lnTo>
                  <a:pt x="3837353" y="0"/>
                </a:lnTo>
                <a:lnTo>
                  <a:pt x="3837353" y="1343064"/>
                </a:lnTo>
                <a:lnTo>
                  <a:pt x="3832401" y="1264164"/>
                </a:lnTo>
                <a:cubicBezTo>
                  <a:pt x="3783274" y="874963"/>
                  <a:pt x="3374729" y="571247"/>
                  <a:pt x="2878015" y="571247"/>
                </a:cubicBezTo>
                <a:cubicBezTo>
                  <a:pt x="2348187" y="571247"/>
                  <a:pt x="1918676" y="916808"/>
                  <a:pt x="1918676" y="1343080"/>
                </a:cubicBezTo>
                <a:cubicBezTo>
                  <a:pt x="1918676" y="1769352"/>
                  <a:pt x="2348187" y="2114913"/>
                  <a:pt x="2878015" y="2114913"/>
                </a:cubicBezTo>
                <a:cubicBezTo>
                  <a:pt x="3374729" y="2114913"/>
                  <a:pt x="3783274" y="1811198"/>
                  <a:pt x="3832401" y="1421996"/>
                </a:cubicBezTo>
                <a:lnTo>
                  <a:pt x="3837353" y="1343096"/>
                </a:lnTo>
                <a:lnTo>
                  <a:pt x="3837353" y="2552630"/>
                </a:lnTo>
                <a:lnTo>
                  <a:pt x="0" y="255263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BEDB715-D56C-DBAB-91CC-2E36CBE838A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l="24963" r="15818" b="56143"/>
          <a:stretch>
            <a:fillRect/>
          </a:stretch>
        </p:blipFill>
        <p:spPr>
          <a:xfrm>
            <a:off x="9168065" y="2476754"/>
            <a:ext cx="1795882" cy="1131686"/>
          </a:xfrm>
          <a:custGeom>
            <a:avLst/>
            <a:gdLst>
              <a:gd name="connsiteX0" fmla="*/ 897941 w 1795882"/>
              <a:gd name="connsiteY0" fmla="*/ 0 h 1131686"/>
              <a:gd name="connsiteX1" fmla="*/ 1795882 w 1795882"/>
              <a:gd name="connsiteY1" fmla="*/ 565843 h 1131686"/>
              <a:gd name="connsiteX2" fmla="*/ 897941 w 1795882"/>
              <a:gd name="connsiteY2" fmla="*/ 1131686 h 1131686"/>
              <a:gd name="connsiteX3" fmla="*/ 0 w 1795882"/>
              <a:gd name="connsiteY3" fmla="*/ 565843 h 1131686"/>
              <a:gd name="connsiteX4" fmla="*/ 897941 w 1795882"/>
              <a:gd name="connsiteY4" fmla="*/ 0 h 113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882" h="1131686">
                <a:moveTo>
                  <a:pt x="897941" y="0"/>
                </a:moveTo>
                <a:cubicBezTo>
                  <a:pt x="1393860" y="0"/>
                  <a:pt x="1795882" y="253337"/>
                  <a:pt x="1795882" y="565843"/>
                </a:cubicBezTo>
                <a:cubicBezTo>
                  <a:pt x="1795882" y="878349"/>
                  <a:pt x="1393860" y="1131686"/>
                  <a:pt x="897941" y="1131686"/>
                </a:cubicBezTo>
                <a:cubicBezTo>
                  <a:pt x="402022" y="1131686"/>
                  <a:pt x="0" y="878349"/>
                  <a:pt x="0" y="565843"/>
                </a:cubicBezTo>
                <a:cubicBezTo>
                  <a:pt x="0" y="253337"/>
                  <a:pt x="402022" y="0"/>
                  <a:pt x="897941" y="0"/>
                </a:cubicBezTo>
                <a:close/>
              </a:path>
            </a:pathLst>
          </a:cu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1A3DD5-F251-1E67-830B-7916882B31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rcRect/>
          <a:stretch>
            <a:fillRect/>
          </a:stretch>
        </p:blipFill>
        <p:spPr>
          <a:xfrm>
            <a:off x="8411056" y="2476753"/>
            <a:ext cx="3032581" cy="2580414"/>
          </a:xfrm>
          <a:custGeom>
            <a:avLst/>
            <a:gdLst>
              <a:gd name="connsiteX0" fmla="*/ 0 w 3032581"/>
              <a:gd name="connsiteY0" fmla="*/ 0 h 2580414"/>
              <a:gd name="connsiteX1" fmla="*/ 3032581 w 3032581"/>
              <a:gd name="connsiteY1" fmla="*/ 0 h 2580414"/>
              <a:gd name="connsiteX2" fmla="*/ 3032581 w 3032581"/>
              <a:gd name="connsiteY2" fmla="*/ 2580414 h 2580414"/>
              <a:gd name="connsiteX3" fmla="*/ 0 w 3032581"/>
              <a:gd name="connsiteY3" fmla="*/ 2580414 h 2580414"/>
              <a:gd name="connsiteX4" fmla="*/ 0 w 3032581"/>
              <a:gd name="connsiteY4" fmla="*/ 0 h 2580414"/>
              <a:gd name="connsiteX5" fmla="*/ 1654950 w 3032581"/>
              <a:gd name="connsiteY5" fmla="*/ 1 h 2580414"/>
              <a:gd name="connsiteX6" fmla="*/ 757009 w 3032581"/>
              <a:gd name="connsiteY6" fmla="*/ 565844 h 2580414"/>
              <a:gd name="connsiteX7" fmla="*/ 1654950 w 3032581"/>
              <a:gd name="connsiteY7" fmla="*/ 1131687 h 2580414"/>
              <a:gd name="connsiteX8" fmla="*/ 2552891 w 3032581"/>
              <a:gd name="connsiteY8" fmla="*/ 565844 h 2580414"/>
              <a:gd name="connsiteX9" fmla="*/ 1654950 w 3032581"/>
              <a:gd name="connsiteY9" fmla="*/ 1 h 258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32581" h="2580414">
                <a:moveTo>
                  <a:pt x="0" y="0"/>
                </a:moveTo>
                <a:lnTo>
                  <a:pt x="3032581" y="0"/>
                </a:lnTo>
                <a:lnTo>
                  <a:pt x="3032581" y="2580414"/>
                </a:lnTo>
                <a:lnTo>
                  <a:pt x="0" y="2580414"/>
                </a:lnTo>
                <a:lnTo>
                  <a:pt x="0" y="0"/>
                </a:lnTo>
                <a:close/>
                <a:moveTo>
                  <a:pt x="1654950" y="1"/>
                </a:moveTo>
                <a:cubicBezTo>
                  <a:pt x="1159031" y="1"/>
                  <a:pt x="757009" y="253338"/>
                  <a:pt x="757009" y="565844"/>
                </a:cubicBezTo>
                <a:cubicBezTo>
                  <a:pt x="757009" y="878350"/>
                  <a:pt x="1159031" y="1131687"/>
                  <a:pt x="1654950" y="1131687"/>
                </a:cubicBezTo>
                <a:cubicBezTo>
                  <a:pt x="2150869" y="1131687"/>
                  <a:pt x="2552891" y="878350"/>
                  <a:pt x="2552891" y="565844"/>
                </a:cubicBezTo>
                <a:cubicBezTo>
                  <a:pt x="2552891" y="253338"/>
                  <a:pt x="2150869" y="1"/>
                  <a:pt x="1654950" y="1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248267-323D-B880-2504-B0BCC51ED3B1}"/>
              </a:ext>
            </a:extLst>
          </p:cNvPr>
          <p:cNvSpPr txBox="1"/>
          <p:nvPr/>
        </p:nvSpPr>
        <p:spPr>
          <a:xfrm>
            <a:off x="629265" y="5554953"/>
            <a:ext cx="1081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D24726"/>
                </a:solidFill>
              </a:rPr>
              <a:t>폐질환과 다른 병들간의 공동 처방 빈도는 낮다 </a:t>
            </a:r>
            <a:r>
              <a:rPr lang="en-US" altLang="ko-KR">
                <a:solidFill>
                  <a:srgbClr val="D24726"/>
                </a:solidFill>
              </a:rPr>
              <a:t> ► </a:t>
            </a:r>
            <a:r>
              <a:rPr lang="ko-KR" altLang="en-US">
                <a:solidFill>
                  <a:schemeClr val="accent2">
                    <a:lumMod val="75000"/>
                  </a:schemeClr>
                </a:solidFill>
              </a:rPr>
              <a:t>폐질환은 다른 만성질병과의 공동발생 빈도가 낮다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670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AEDB0-4F99-2DF7-8788-5A682F3A2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EFC51B-66AD-2124-8161-8AF06BBFF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시사점</a:t>
            </a:r>
            <a:r>
              <a:rPr lang="en-US" altLang="ko-KR" b="1">
                <a:latin typeface="Segoe UI Semibold" panose="020B0502040204020203" pitchFamily="34" charset="0"/>
                <a:cs typeface="Segoe UI Semibold" panose="020B0502040204020203" pitchFamily="34" charset="0"/>
              </a:rPr>
              <a:t>: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5DFDD62-126A-48AC-F12C-892825637C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sp>
        <p:nvSpPr>
          <p:cNvPr id="23" name="Rounded Rectangle 165">
            <a:extLst>
              <a:ext uri="{FF2B5EF4-FFF2-40B4-BE49-F238E27FC236}">
                <a16:creationId xmlns:a16="http://schemas.microsoft.com/office/drawing/2014/main" id="{35CBC3B0-CE86-91E8-1A9D-316A3803C41F}"/>
              </a:ext>
            </a:extLst>
          </p:cNvPr>
          <p:cNvSpPr>
            <a:spLocks noChangeAspect="1"/>
          </p:cNvSpPr>
          <p:nvPr/>
        </p:nvSpPr>
        <p:spPr>
          <a:xfrm>
            <a:off x="1767632" y="1250221"/>
            <a:ext cx="1696611" cy="578397"/>
          </a:xfrm>
          <a:prstGeom prst="round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Young Adults</a:t>
            </a:r>
          </a:p>
        </p:txBody>
      </p:sp>
      <p:sp>
        <p:nvSpPr>
          <p:cNvPr id="25" name="Rounded Rectangle 169">
            <a:extLst>
              <a:ext uri="{FF2B5EF4-FFF2-40B4-BE49-F238E27FC236}">
                <a16:creationId xmlns:a16="http://schemas.microsoft.com/office/drawing/2014/main" id="{4E2E035E-86D8-87EE-689B-847A604E04BC}"/>
              </a:ext>
            </a:extLst>
          </p:cNvPr>
          <p:cNvSpPr>
            <a:spLocks noChangeAspect="1"/>
          </p:cNvSpPr>
          <p:nvPr/>
        </p:nvSpPr>
        <p:spPr>
          <a:xfrm>
            <a:off x="8743166" y="1255472"/>
            <a:ext cx="1696611" cy="589533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Seniors</a:t>
            </a:r>
          </a:p>
        </p:txBody>
      </p:sp>
      <p:sp>
        <p:nvSpPr>
          <p:cNvPr id="26" name="Rounded Rectangle 176">
            <a:extLst>
              <a:ext uri="{FF2B5EF4-FFF2-40B4-BE49-F238E27FC236}">
                <a16:creationId xmlns:a16="http://schemas.microsoft.com/office/drawing/2014/main" id="{CBEC8D27-636E-D4C6-B570-16AAB2ACC728}"/>
              </a:ext>
            </a:extLst>
          </p:cNvPr>
          <p:cNvSpPr>
            <a:spLocks noChangeAspect="1"/>
          </p:cNvSpPr>
          <p:nvPr/>
        </p:nvSpPr>
        <p:spPr>
          <a:xfrm>
            <a:off x="5176262" y="1255472"/>
            <a:ext cx="1839476" cy="56789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Middle-Aged</a:t>
            </a:r>
          </a:p>
        </p:txBody>
      </p:sp>
      <p:sp>
        <p:nvSpPr>
          <p:cNvPr id="6" name="Rounded Rectangle 176">
            <a:extLst>
              <a:ext uri="{FF2B5EF4-FFF2-40B4-BE49-F238E27FC236}">
                <a16:creationId xmlns:a16="http://schemas.microsoft.com/office/drawing/2014/main" id="{906EAF27-A038-5FF0-DF92-A4B8F1DB38B9}"/>
              </a:ext>
            </a:extLst>
          </p:cNvPr>
          <p:cNvSpPr>
            <a:spLocks noChangeAspect="1"/>
          </p:cNvSpPr>
          <p:nvPr/>
        </p:nvSpPr>
        <p:spPr>
          <a:xfrm>
            <a:off x="2074184" y="6043380"/>
            <a:ext cx="2320836" cy="56789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With Depression</a:t>
            </a:r>
          </a:p>
        </p:txBody>
      </p:sp>
      <p:sp>
        <p:nvSpPr>
          <p:cNvPr id="10" name="Rounded Rectangle 169">
            <a:extLst>
              <a:ext uri="{FF2B5EF4-FFF2-40B4-BE49-F238E27FC236}">
                <a16:creationId xmlns:a16="http://schemas.microsoft.com/office/drawing/2014/main" id="{F7BF79D9-CAE9-14D5-DA06-2F8409B4C099}"/>
              </a:ext>
            </a:extLst>
          </p:cNvPr>
          <p:cNvSpPr>
            <a:spLocks noChangeAspect="1"/>
          </p:cNvSpPr>
          <p:nvPr/>
        </p:nvSpPr>
        <p:spPr>
          <a:xfrm>
            <a:off x="1877961" y="414843"/>
            <a:ext cx="8436078" cy="589533"/>
          </a:xfrm>
          <a:prstGeom prst="round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치매 관련 약물이 </a:t>
            </a:r>
            <a:r>
              <a:rPr lang="en-US" altLang="ko-KR">
                <a:solidFill>
                  <a:schemeClr val="bg1"/>
                </a:solidFill>
              </a:rPr>
              <a:t>65+</a:t>
            </a:r>
            <a:r>
              <a:rPr lang="ko-KR" altLang="en-US">
                <a:solidFill>
                  <a:schemeClr val="bg1"/>
                </a:solidFill>
              </a:rPr>
              <a:t> 우울증 네트워크에서 더 높은 </a:t>
            </a:r>
            <a:r>
              <a:rPr lang="en-US" altLang="ko-KR">
                <a:solidFill>
                  <a:schemeClr val="bg1"/>
                </a:solidFill>
              </a:rPr>
              <a:t>Degree Centrality</a:t>
            </a:r>
            <a:r>
              <a:rPr lang="ko-KR" altLang="en-US">
                <a:solidFill>
                  <a:schemeClr val="bg1"/>
                </a:solidFill>
              </a:rPr>
              <a:t>를 보인다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2C3778-CAA9-EBE3-45D8-87F72C6E1B24}"/>
              </a:ext>
            </a:extLst>
          </p:cNvPr>
          <p:cNvCxnSpPr/>
          <p:nvPr/>
        </p:nvCxnSpPr>
        <p:spPr>
          <a:xfrm>
            <a:off x="6096000" y="2257960"/>
            <a:ext cx="0" cy="3785420"/>
          </a:xfrm>
          <a:prstGeom prst="line">
            <a:avLst/>
          </a:prstGeom>
          <a:ln w="34925">
            <a:solidFill>
              <a:srgbClr val="D247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76">
            <a:extLst>
              <a:ext uri="{FF2B5EF4-FFF2-40B4-BE49-F238E27FC236}">
                <a16:creationId xmlns:a16="http://schemas.microsoft.com/office/drawing/2014/main" id="{46B6BDF7-8AAF-D91A-B24C-D04DB53B5FB5}"/>
              </a:ext>
            </a:extLst>
          </p:cNvPr>
          <p:cNvSpPr>
            <a:spLocks noChangeAspect="1"/>
          </p:cNvSpPr>
          <p:nvPr/>
        </p:nvSpPr>
        <p:spPr>
          <a:xfrm>
            <a:off x="7796980" y="6027714"/>
            <a:ext cx="2320836" cy="567896"/>
          </a:xfrm>
          <a:prstGeom prst="roundRect">
            <a:avLst/>
          </a:prstGeom>
          <a:solidFill>
            <a:srgbClr val="C49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Without Depression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E2C2C-EBB5-5966-23C3-FABFA9B8E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14" y="1944266"/>
            <a:ext cx="5242771" cy="4032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35DCC-0494-069F-9790-C136A74BC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06" y="1939492"/>
            <a:ext cx="5292988" cy="40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95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954DA-CEDC-9F04-6DB1-48747EF5C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416B59-46BB-D2F6-C92B-E0DB2E2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시사점</a:t>
            </a:r>
            <a:r>
              <a:rPr lang="en-US" altLang="ko-KR" b="1">
                <a:latin typeface="Segoe UI Semibold" panose="020B0502040204020203" pitchFamily="34" charset="0"/>
                <a:cs typeface="Segoe UI Semibold" panose="020B0502040204020203" pitchFamily="34" charset="0"/>
              </a:rPr>
              <a:t>: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744487C1-4D63-611D-896B-A042B22F66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sp>
        <p:nvSpPr>
          <p:cNvPr id="23" name="Rounded Rectangle 165">
            <a:extLst>
              <a:ext uri="{FF2B5EF4-FFF2-40B4-BE49-F238E27FC236}">
                <a16:creationId xmlns:a16="http://schemas.microsoft.com/office/drawing/2014/main" id="{DB66DC7E-5CBF-266F-821E-BD40BAC3CAC5}"/>
              </a:ext>
            </a:extLst>
          </p:cNvPr>
          <p:cNvSpPr>
            <a:spLocks noChangeAspect="1"/>
          </p:cNvSpPr>
          <p:nvPr/>
        </p:nvSpPr>
        <p:spPr>
          <a:xfrm>
            <a:off x="1767632" y="1250221"/>
            <a:ext cx="1696611" cy="578397"/>
          </a:xfrm>
          <a:prstGeom prst="round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Young Adults</a:t>
            </a:r>
          </a:p>
        </p:txBody>
      </p:sp>
      <p:sp>
        <p:nvSpPr>
          <p:cNvPr id="25" name="Rounded Rectangle 169">
            <a:extLst>
              <a:ext uri="{FF2B5EF4-FFF2-40B4-BE49-F238E27FC236}">
                <a16:creationId xmlns:a16="http://schemas.microsoft.com/office/drawing/2014/main" id="{64BC08A7-D40B-28A4-F481-952CDC19A43A}"/>
              </a:ext>
            </a:extLst>
          </p:cNvPr>
          <p:cNvSpPr>
            <a:spLocks noChangeAspect="1"/>
          </p:cNvSpPr>
          <p:nvPr/>
        </p:nvSpPr>
        <p:spPr>
          <a:xfrm>
            <a:off x="8743166" y="1255472"/>
            <a:ext cx="1696611" cy="58953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Seniors</a:t>
            </a:r>
          </a:p>
        </p:txBody>
      </p:sp>
      <p:sp>
        <p:nvSpPr>
          <p:cNvPr id="26" name="Rounded Rectangle 176">
            <a:extLst>
              <a:ext uri="{FF2B5EF4-FFF2-40B4-BE49-F238E27FC236}">
                <a16:creationId xmlns:a16="http://schemas.microsoft.com/office/drawing/2014/main" id="{356D7545-E026-CD7D-F6C9-5BCCCC491255}"/>
              </a:ext>
            </a:extLst>
          </p:cNvPr>
          <p:cNvSpPr>
            <a:spLocks noChangeAspect="1"/>
          </p:cNvSpPr>
          <p:nvPr/>
        </p:nvSpPr>
        <p:spPr>
          <a:xfrm>
            <a:off x="5176262" y="1255472"/>
            <a:ext cx="1839476" cy="567896"/>
          </a:xfrm>
          <a:prstGeom prst="roundRect">
            <a:avLst/>
          </a:prstGeom>
          <a:solidFill>
            <a:schemeClr val="accent6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Middle-Aged</a:t>
            </a:r>
          </a:p>
        </p:txBody>
      </p:sp>
      <p:sp>
        <p:nvSpPr>
          <p:cNvPr id="6" name="Rounded Rectangle 176">
            <a:extLst>
              <a:ext uri="{FF2B5EF4-FFF2-40B4-BE49-F238E27FC236}">
                <a16:creationId xmlns:a16="http://schemas.microsoft.com/office/drawing/2014/main" id="{1408EEE1-7F53-A53F-303F-D13F331BDBFD}"/>
              </a:ext>
            </a:extLst>
          </p:cNvPr>
          <p:cNvSpPr>
            <a:spLocks noChangeAspect="1"/>
          </p:cNvSpPr>
          <p:nvPr/>
        </p:nvSpPr>
        <p:spPr>
          <a:xfrm>
            <a:off x="2074184" y="6043380"/>
            <a:ext cx="2320836" cy="56789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With Depression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007160-C497-3E80-69BF-201E2843A31F}"/>
              </a:ext>
            </a:extLst>
          </p:cNvPr>
          <p:cNvCxnSpPr/>
          <p:nvPr/>
        </p:nvCxnSpPr>
        <p:spPr>
          <a:xfrm>
            <a:off x="6096000" y="2257960"/>
            <a:ext cx="0" cy="3785420"/>
          </a:xfrm>
          <a:prstGeom prst="line">
            <a:avLst/>
          </a:prstGeom>
          <a:ln w="34925">
            <a:solidFill>
              <a:srgbClr val="D247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76">
            <a:extLst>
              <a:ext uri="{FF2B5EF4-FFF2-40B4-BE49-F238E27FC236}">
                <a16:creationId xmlns:a16="http://schemas.microsoft.com/office/drawing/2014/main" id="{9FF00E1C-A9F1-4F6C-86F7-49A65EBF37E1}"/>
              </a:ext>
            </a:extLst>
          </p:cNvPr>
          <p:cNvSpPr>
            <a:spLocks noChangeAspect="1"/>
          </p:cNvSpPr>
          <p:nvPr/>
        </p:nvSpPr>
        <p:spPr>
          <a:xfrm>
            <a:off x="7796980" y="6027714"/>
            <a:ext cx="2320836" cy="567896"/>
          </a:xfrm>
          <a:prstGeom prst="roundRect">
            <a:avLst/>
          </a:prstGeom>
          <a:solidFill>
            <a:srgbClr val="C49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Without Depression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46EE465-C882-05D7-411B-5FF994F36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10" y="1972627"/>
            <a:ext cx="5049638" cy="40770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376422-D983-5391-6603-8E6CAEE08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74" y="2207414"/>
            <a:ext cx="5417256" cy="3785419"/>
          </a:xfrm>
          <a:prstGeom prst="rect">
            <a:avLst/>
          </a:prstGeom>
        </p:spPr>
      </p:pic>
      <p:sp>
        <p:nvSpPr>
          <p:cNvPr id="21" name="Rounded Rectangle 169">
            <a:extLst>
              <a:ext uri="{FF2B5EF4-FFF2-40B4-BE49-F238E27FC236}">
                <a16:creationId xmlns:a16="http://schemas.microsoft.com/office/drawing/2014/main" id="{7A09272F-B897-98D8-680E-C5BC3575EC3D}"/>
              </a:ext>
            </a:extLst>
          </p:cNvPr>
          <p:cNvSpPr>
            <a:spLocks noChangeAspect="1"/>
          </p:cNvSpPr>
          <p:nvPr/>
        </p:nvSpPr>
        <p:spPr>
          <a:xfrm>
            <a:off x="1877961" y="414843"/>
            <a:ext cx="8436078" cy="589533"/>
          </a:xfrm>
          <a:prstGeom prst="round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치매 관련 약물이 </a:t>
            </a:r>
            <a:r>
              <a:rPr lang="en-US" altLang="ko-KR">
                <a:solidFill>
                  <a:schemeClr val="bg1"/>
                </a:solidFill>
              </a:rPr>
              <a:t>65+</a:t>
            </a:r>
            <a:r>
              <a:rPr lang="ko-KR" altLang="en-US">
                <a:solidFill>
                  <a:schemeClr val="bg1"/>
                </a:solidFill>
              </a:rPr>
              <a:t> 우울증 네트워크에서 더 높은 </a:t>
            </a:r>
            <a:r>
              <a:rPr lang="en-US" altLang="ko-KR">
                <a:solidFill>
                  <a:schemeClr val="bg1"/>
                </a:solidFill>
              </a:rPr>
              <a:t>Degree Centrality</a:t>
            </a:r>
            <a:r>
              <a:rPr lang="ko-KR" altLang="en-US">
                <a:solidFill>
                  <a:schemeClr val="bg1"/>
                </a:solidFill>
              </a:rPr>
              <a:t>를 보인다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472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3FB37-E68D-AD83-14B8-ED2C30C1E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AB9CD2-FA3A-A838-FC19-46FAB6C2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시사점</a:t>
            </a:r>
            <a:r>
              <a:rPr lang="en-US" altLang="ko-KR" b="1">
                <a:latin typeface="Segoe UI Semibold" panose="020B0502040204020203" pitchFamily="34" charset="0"/>
                <a:cs typeface="Segoe UI Semibold" panose="020B0502040204020203" pitchFamily="34" charset="0"/>
              </a:rPr>
              <a:t>: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B22CBD5-44C7-4226-9E99-C619A46E3D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sp>
        <p:nvSpPr>
          <p:cNvPr id="23" name="Rounded Rectangle 165">
            <a:extLst>
              <a:ext uri="{FF2B5EF4-FFF2-40B4-BE49-F238E27FC236}">
                <a16:creationId xmlns:a16="http://schemas.microsoft.com/office/drawing/2014/main" id="{0F9A14CC-7A8C-B882-E43D-6480D6CA99B7}"/>
              </a:ext>
            </a:extLst>
          </p:cNvPr>
          <p:cNvSpPr>
            <a:spLocks noChangeAspect="1"/>
          </p:cNvSpPr>
          <p:nvPr/>
        </p:nvSpPr>
        <p:spPr>
          <a:xfrm>
            <a:off x="1767632" y="1250221"/>
            <a:ext cx="1696611" cy="578397"/>
          </a:xfrm>
          <a:prstGeom prst="round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Young Adults</a:t>
            </a:r>
          </a:p>
        </p:txBody>
      </p:sp>
      <p:sp>
        <p:nvSpPr>
          <p:cNvPr id="25" name="Rounded Rectangle 169">
            <a:extLst>
              <a:ext uri="{FF2B5EF4-FFF2-40B4-BE49-F238E27FC236}">
                <a16:creationId xmlns:a16="http://schemas.microsoft.com/office/drawing/2014/main" id="{51422E95-DC01-35A7-5457-2250E1F89D02}"/>
              </a:ext>
            </a:extLst>
          </p:cNvPr>
          <p:cNvSpPr>
            <a:spLocks noChangeAspect="1"/>
          </p:cNvSpPr>
          <p:nvPr/>
        </p:nvSpPr>
        <p:spPr>
          <a:xfrm>
            <a:off x="8743166" y="1255472"/>
            <a:ext cx="1696611" cy="589533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Seniors</a:t>
            </a:r>
          </a:p>
        </p:txBody>
      </p:sp>
      <p:sp>
        <p:nvSpPr>
          <p:cNvPr id="26" name="Rounded Rectangle 176">
            <a:extLst>
              <a:ext uri="{FF2B5EF4-FFF2-40B4-BE49-F238E27FC236}">
                <a16:creationId xmlns:a16="http://schemas.microsoft.com/office/drawing/2014/main" id="{43851359-CA7E-0E68-9E0E-EEC63049BB56}"/>
              </a:ext>
            </a:extLst>
          </p:cNvPr>
          <p:cNvSpPr>
            <a:spLocks noChangeAspect="1"/>
          </p:cNvSpPr>
          <p:nvPr/>
        </p:nvSpPr>
        <p:spPr>
          <a:xfrm>
            <a:off x="5176262" y="1255472"/>
            <a:ext cx="1839476" cy="567896"/>
          </a:xfrm>
          <a:prstGeom prst="roundRect">
            <a:avLst/>
          </a:prstGeom>
          <a:solidFill>
            <a:schemeClr val="accent6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Middle-Aged</a:t>
            </a:r>
          </a:p>
        </p:txBody>
      </p:sp>
      <p:sp>
        <p:nvSpPr>
          <p:cNvPr id="6" name="Rounded Rectangle 176">
            <a:extLst>
              <a:ext uri="{FF2B5EF4-FFF2-40B4-BE49-F238E27FC236}">
                <a16:creationId xmlns:a16="http://schemas.microsoft.com/office/drawing/2014/main" id="{8AFAB1C2-34AC-46B3-6036-29B242EDC0CA}"/>
              </a:ext>
            </a:extLst>
          </p:cNvPr>
          <p:cNvSpPr>
            <a:spLocks noChangeAspect="1"/>
          </p:cNvSpPr>
          <p:nvPr/>
        </p:nvSpPr>
        <p:spPr>
          <a:xfrm>
            <a:off x="2074184" y="6043380"/>
            <a:ext cx="2320836" cy="567896"/>
          </a:xfrm>
          <a:prstGeom prst="roundRect">
            <a:avLst/>
          </a:prstGeom>
          <a:solidFill>
            <a:schemeClr val="accent5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With Depression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222EDD-3708-2EF3-14F6-905EE8CF952B}"/>
              </a:ext>
            </a:extLst>
          </p:cNvPr>
          <p:cNvCxnSpPr/>
          <p:nvPr/>
        </p:nvCxnSpPr>
        <p:spPr>
          <a:xfrm>
            <a:off x="6096000" y="2257960"/>
            <a:ext cx="0" cy="3785420"/>
          </a:xfrm>
          <a:prstGeom prst="line">
            <a:avLst/>
          </a:prstGeom>
          <a:ln w="34925">
            <a:solidFill>
              <a:srgbClr val="D24726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76">
            <a:extLst>
              <a:ext uri="{FF2B5EF4-FFF2-40B4-BE49-F238E27FC236}">
                <a16:creationId xmlns:a16="http://schemas.microsoft.com/office/drawing/2014/main" id="{74359129-6162-7183-CDB8-63684BFDEFB4}"/>
              </a:ext>
            </a:extLst>
          </p:cNvPr>
          <p:cNvSpPr>
            <a:spLocks noChangeAspect="1"/>
          </p:cNvSpPr>
          <p:nvPr/>
        </p:nvSpPr>
        <p:spPr>
          <a:xfrm>
            <a:off x="7796980" y="6027714"/>
            <a:ext cx="2320836" cy="567896"/>
          </a:xfrm>
          <a:prstGeom prst="roundRect">
            <a:avLst/>
          </a:prstGeom>
          <a:solidFill>
            <a:srgbClr val="C49D4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Without Depression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E4F168-AD1B-2287-D061-C9F53C050F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95110" y="1972627"/>
            <a:ext cx="5049638" cy="40770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1B148E-2637-CEC8-4518-8E9E5E18FF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525974" y="2207414"/>
            <a:ext cx="5417256" cy="3785419"/>
          </a:xfrm>
          <a:prstGeom prst="rect">
            <a:avLst/>
          </a:prstGeom>
        </p:spPr>
      </p:pic>
      <p:sp>
        <p:nvSpPr>
          <p:cNvPr id="21" name="Rounded Rectangle 169">
            <a:extLst>
              <a:ext uri="{FF2B5EF4-FFF2-40B4-BE49-F238E27FC236}">
                <a16:creationId xmlns:a16="http://schemas.microsoft.com/office/drawing/2014/main" id="{8AB5426F-6A1A-D6BC-59A2-A2ED3B0758C8}"/>
              </a:ext>
            </a:extLst>
          </p:cNvPr>
          <p:cNvSpPr>
            <a:spLocks noChangeAspect="1"/>
          </p:cNvSpPr>
          <p:nvPr/>
        </p:nvSpPr>
        <p:spPr>
          <a:xfrm>
            <a:off x="1877961" y="414843"/>
            <a:ext cx="8436078" cy="589533"/>
          </a:xfrm>
          <a:prstGeom prst="round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치매 관련 약물이 </a:t>
            </a:r>
            <a:r>
              <a:rPr lang="en-US" altLang="ko-KR">
                <a:solidFill>
                  <a:schemeClr val="bg1"/>
                </a:solidFill>
              </a:rPr>
              <a:t>65+</a:t>
            </a:r>
            <a:r>
              <a:rPr lang="ko-KR" altLang="en-US">
                <a:solidFill>
                  <a:schemeClr val="bg1"/>
                </a:solidFill>
              </a:rPr>
              <a:t> 우울증 네트워크에서 더 높은 </a:t>
            </a:r>
            <a:r>
              <a:rPr lang="en-US" altLang="ko-KR">
                <a:solidFill>
                  <a:schemeClr val="bg1"/>
                </a:solidFill>
              </a:rPr>
              <a:t>Degree Centrality</a:t>
            </a:r>
            <a:r>
              <a:rPr lang="ko-KR" altLang="en-US">
                <a:solidFill>
                  <a:schemeClr val="bg1"/>
                </a:solidFill>
              </a:rPr>
              <a:t>를 보인다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68BEF-7724-D20B-131D-6EFD276632CB}"/>
              </a:ext>
            </a:extLst>
          </p:cNvPr>
          <p:cNvSpPr txBox="1"/>
          <p:nvPr/>
        </p:nvSpPr>
        <p:spPr>
          <a:xfrm>
            <a:off x="924015" y="3079377"/>
            <a:ext cx="8379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rgbClr val="D24726"/>
                </a:solidFill>
              </a:rPr>
              <a:t>우울증 환자 중 다수의 환자들이 치매약을 같이 처방받는다</a:t>
            </a:r>
            <a:endParaRPr lang="en-US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D16B3-588C-D0A0-3E43-F4F3392CFE96}"/>
              </a:ext>
            </a:extLst>
          </p:cNvPr>
          <p:cNvSpPr txBox="1"/>
          <p:nvPr/>
        </p:nvSpPr>
        <p:spPr>
          <a:xfrm>
            <a:off x="5044260" y="3689005"/>
            <a:ext cx="77513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D24726"/>
                </a:solidFill>
              </a:rPr>
              <a:t>►    </a:t>
            </a:r>
            <a:r>
              <a:rPr lang="ko-KR" altLang="en-US" sz="2400">
                <a:solidFill>
                  <a:schemeClr val="accent2">
                    <a:lumMod val="75000"/>
                  </a:schemeClr>
                </a:solidFill>
              </a:rPr>
              <a:t>우울증은 치매 발병과의 상관관계가 높다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52277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BCF38-640C-F952-4ECE-E99E4247D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788BCA-88CC-825D-23E5-E933D90E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시사점</a:t>
            </a:r>
            <a:r>
              <a:rPr lang="en-US" altLang="ko-KR" b="1">
                <a:latin typeface="Segoe UI Semibold" panose="020B0502040204020203" pitchFamily="34" charset="0"/>
                <a:cs typeface="Segoe UI Semibold" panose="020B0502040204020203" pitchFamily="34" charset="0"/>
              </a:rPr>
              <a:t>: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92B01A1-24A4-997B-9435-685653F130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sp>
        <p:nvSpPr>
          <p:cNvPr id="23" name="Rounded Rectangle 165">
            <a:extLst>
              <a:ext uri="{FF2B5EF4-FFF2-40B4-BE49-F238E27FC236}">
                <a16:creationId xmlns:a16="http://schemas.microsoft.com/office/drawing/2014/main" id="{C9B3DBB7-BF27-9916-6A6F-EF2A6B050F15}"/>
              </a:ext>
            </a:extLst>
          </p:cNvPr>
          <p:cNvSpPr>
            <a:spLocks noChangeAspect="1"/>
          </p:cNvSpPr>
          <p:nvPr/>
        </p:nvSpPr>
        <p:spPr>
          <a:xfrm>
            <a:off x="1767632" y="1250221"/>
            <a:ext cx="1696611" cy="578397"/>
          </a:xfrm>
          <a:prstGeom prst="round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Young Adults</a:t>
            </a:r>
          </a:p>
        </p:txBody>
      </p:sp>
      <p:sp>
        <p:nvSpPr>
          <p:cNvPr id="25" name="Rounded Rectangle 169">
            <a:extLst>
              <a:ext uri="{FF2B5EF4-FFF2-40B4-BE49-F238E27FC236}">
                <a16:creationId xmlns:a16="http://schemas.microsoft.com/office/drawing/2014/main" id="{A9F8614A-72C8-F4BD-1559-9C402E9036DD}"/>
              </a:ext>
            </a:extLst>
          </p:cNvPr>
          <p:cNvSpPr>
            <a:spLocks noChangeAspect="1"/>
          </p:cNvSpPr>
          <p:nvPr/>
        </p:nvSpPr>
        <p:spPr>
          <a:xfrm>
            <a:off x="8743166" y="1255472"/>
            <a:ext cx="1696611" cy="589533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Seniors</a:t>
            </a:r>
          </a:p>
        </p:txBody>
      </p:sp>
      <p:sp>
        <p:nvSpPr>
          <p:cNvPr id="26" name="Rounded Rectangle 176">
            <a:extLst>
              <a:ext uri="{FF2B5EF4-FFF2-40B4-BE49-F238E27FC236}">
                <a16:creationId xmlns:a16="http://schemas.microsoft.com/office/drawing/2014/main" id="{FF403E68-06F3-FCDB-D07D-8F5E0F538828}"/>
              </a:ext>
            </a:extLst>
          </p:cNvPr>
          <p:cNvSpPr>
            <a:spLocks noChangeAspect="1"/>
          </p:cNvSpPr>
          <p:nvPr/>
        </p:nvSpPr>
        <p:spPr>
          <a:xfrm>
            <a:off x="5176262" y="1255472"/>
            <a:ext cx="1839476" cy="567896"/>
          </a:xfrm>
          <a:prstGeom prst="roundRect">
            <a:avLst/>
          </a:prstGeom>
          <a:solidFill>
            <a:schemeClr val="accent6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Middle-Aged</a:t>
            </a:r>
          </a:p>
        </p:txBody>
      </p:sp>
      <p:sp>
        <p:nvSpPr>
          <p:cNvPr id="6" name="Rounded Rectangle 176">
            <a:extLst>
              <a:ext uri="{FF2B5EF4-FFF2-40B4-BE49-F238E27FC236}">
                <a16:creationId xmlns:a16="http://schemas.microsoft.com/office/drawing/2014/main" id="{CD46A7EA-A503-C658-1BEB-F00D6BB47DC4}"/>
              </a:ext>
            </a:extLst>
          </p:cNvPr>
          <p:cNvSpPr>
            <a:spLocks noChangeAspect="1"/>
          </p:cNvSpPr>
          <p:nvPr/>
        </p:nvSpPr>
        <p:spPr>
          <a:xfrm>
            <a:off x="2074184" y="6043380"/>
            <a:ext cx="2320836" cy="567896"/>
          </a:xfrm>
          <a:prstGeom prst="roundRect">
            <a:avLst/>
          </a:prstGeom>
          <a:solidFill>
            <a:schemeClr val="accent5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With Depression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E39F49-6473-1F9B-20CD-3CA81D5537CC}"/>
              </a:ext>
            </a:extLst>
          </p:cNvPr>
          <p:cNvCxnSpPr/>
          <p:nvPr/>
        </p:nvCxnSpPr>
        <p:spPr>
          <a:xfrm>
            <a:off x="6096000" y="2257960"/>
            <a:ext cx="0" cy="3785420"/>
          </a:xfrm>
          <a:prstGeom prst="line">
            <a:avLst/>
          </a:prstGeom>
          <a:ln w="34925">
            <a:solidFill>
              <a:srgbClr val="D24726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76">
            <a:extLst>
              <a:ext uri="{FF2B5EF4-FFF2-40B4-BE49-F238E27FC236}">
                <a16:creationId xmlns:a16="http://schemas.microsoft.com/office/drawing/2014/main" id="{9303123A-ADFA-5C71-DA1B-0191A9FA76F5}"/>
              </a:ext>
            </a:extLst>
          </p:cNvPr>
          <p:cNvSpPr>
            <a:spLocks noChangeAspect="1"/>
          </p:cNvSpPr>
          <p:nvPr/>
        </p:nvSpPr>
        <p:spPr>
          <a:xfrm>
            <a:off x="7796980" y="6027714"/>
            <a:ext cx="2320836" cy="567896"/>
          </a:xfrm>
          <a:prstGeom prst="roundRect">
            <a:avLst/>
          </a:prstGeom>
          <a:solidFill>
            <a:srgbClr val="C49D4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Without Depression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61FC0D-75B5-B729-7711-8FDE7B517E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95110" y="1972627"/>
            <a:ext cx="5049638" cy="40770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165CA6-AE9E-7D2F-7F2D-99598C6CFC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525974" y="2207414"/>
            <a:ext cx="5417256" cy="3785419"/>
          </a:xfrm>
          <a:prstGeom prst="rect">
            <a:avLst/>
          </a:prstGeom>
        </p:spPr>
      </p:pic>
      <p:sp>
        <p:nvSpPr>
          <p:cNvPr id="21" name="Rounded Rectangle 169">
            <a:extLst>
              <a:ext uri="{FF2B5EF4-FFF2-40B4-BE49-F238E27FC236}">
                <a16:creationId xmlns:a16="http://schemas.microsoft.com/office/drawing/2014/main" id="{6D184FB3-BE36-F02B-6F6E-5847578F09DD}"/>
              </a:ext>
            </a:extLst>
          </p:cNvPr>
          <p:cNvSpPr>
            <a:spLocks noChangeAspect="1"/>
          </p:cNvSpPr>
          <p:nvPr/>
        </p:nvSpPr>
        <p:spPr>
          <a:xfrm>
            <a:off x="1877961" y="414843"/>
            <a:ext cx="8436078" cy="589533"/>
          </a:xfrm>
          <a:prstGeom prst="round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치매 관련 약물이 </a:t>
            </a:r>
            <a:r>
              <a:rPr lang="en-US" altLang="ko-KR">
                <a:solidFill>
                  <a:schemeClr val="bg1"/>
                </a:solidFill>
              </a:rPr>
              <a:t>65+</a:t>
            </a:r>
            <a:r>
              <a:rPr lang="ko-KR" altLang="en-US">
                <a:solidFill>
                  <a:schemeClr val="bg1"/>
                </a:solidFill>
              </a:rPr>
              <a:t> 우울증 네트워크에서 더 높은 </a:t>
            </a:r>
            <a:r>
              <a:rPr lang="en-US" altLang="ko-KR">
                <a:solidFill>
                  <a:schemeClr val="bg1"/>
                </a:solidFill>
              </a:rPr>
              <a:t>Degree Centrality</a:t>
            </a:r>
            <a:r>
              <a:rPr lang="ko-KR" altLang="en-US">
                <a:solidFill>
                  <a:schemeClr val="bg1"/>
                </a:solidFill>
              </a:rPr>
              <a:t>를 보인다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200A2-5A9F-53BA-9222-8F5AE9A5BD74}"/>
              </a:ext>
            </a:extLst>
          </p:cNvPr>
          <p:cNvSpPr txBox="1"/>
          <p:nvPr/>
        </p:nvSpPr>
        <p:spPr>
          <a:xfrm>
            <a:off x="924015" y="3079377"/>
            <a:ext cx="8379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rgbClr val="D24726"/>
                </a:solidFill>
              </a:rPr>
              <a:t>우울증 환자 중 다수의 환자들이 치매약을 같이 처방받는다</a:t>
            </a:r>
            <a:endParaRPr lang="en-US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C8E69-0FE9-6459-F41E-7B6DE370971D}"/>
              </a:ext>
            </a:extLst>
          </p:cNvPr>
          <p:cNvSpPr txBox="1"/>
          <p:nvPr/>
        </p:nvSpPr>
        <p:spPr>
          <a:xfrm>
            <a:off x="5044260" y="3689005"/>
            <a:ext cx="77513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D24726"/>
                </a:solidFill>
              </a:rPr>
              <a:t>►    </a:t>
            </a:r>
            <a:r>
              <a:rPr lang="ko-KR" altLang="en-US" sz="2400">
                <a:solidFill>
                  <a:schemeClr val="accent2">
                    <a:lumMod val="75000"/>
                  </a:schemeClr>
                </a:solidFill>
              </a:rPr>
              <a:t>우울증은 치매 발병과의 상관관계가 높다</a:t>
            </a:r>
            <a:endParaRPr lang="en-US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E52647-C692-760B-06FE-53B4C3E08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632" y="4605641"/>
            <a:ext cx="8644932" cy="198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48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954DA-CEDC-9F04-6DB1-48747EF5C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416B59-46BB-D2F6-C92B-E0DB2E2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시사점</a:t>
            </a:r>
            <a:r>
              <a:rPr lang="en-US" altLang="ko-KR" b="1">
                <a:latin typeface="Segoe UI Semibold" panose="020B0502040204020203" pitchFamily="34" charset="0"/>
                <a:cs typeface="Segoe UI Semibold" panose="020B0502040204020203" pitchFamily="34" charset="0"/>
              </a:rPr>
              <a:t>: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744487C1-4D63-611D-896B-A042B22F66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sp>
        <p:nvSpPr>
          <p:cNvPr id="23" name="Rounded Rectangle 165">
            <a:extLst>
              <a:ext uri="{FF2B5EF4-FFF2-40B4-BE49-F238E27FC236}">
                <a16:creationId xmlns:a16="http://schemas.microsoft.com/office/drawing/2014/main" id="{DB66DC7E-5CBF-266F-821E-BD40BAC3CAC5}"/>
              </a:ext>
            </a:extLst>
          </p:cNvPr>
          <p:cNvSpPr>
            <a:spLocks noChangeAspect="1"/>
          </p:cNvSpPr>
          <p:nvPr/>
        </p:nvSpPr>
        <p:spPr>
          <a:xfrm>
            <a:off x="1767632" y="1250221"/>
            <a:ext cx="1696611" cy="578397"/>
          </a:xfrm>
          <a:prstGeom prst="round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Young Adults</a:t>
            </a:r>
          </a:p>
        </p:txBody>
      </p:sp>
      <p:sp>
        <p:nvSpPr>
          <p:cNvPr id="25" name="Rounded Rectangle 169">
            <a:extLst>
              <a:ext uri="{FF2B5EF4-FFF2-40B4-BE49-F238E27FC236}">
                <a16:creationId xmlns:a16="http://schemas.microsoft.com/office/drawing/2014/main" id="{64BC08A7-D40B-28A4-F481-952CDC19A43A}"/>
              </a:ext>
            </a:extLst>
          </p:cNvPr>
          <p:cNvSpPr>
            <a:spLocks noChangeAspect="1"/>
          </p:cNvSpPr>
          <p:nvPr/>
        </p:nvSpPr>
        <p:spPr>
          <a:xfrm>
            <a:off x="8743166" y="1255472"/>
            <a:ext cx="1696611" cy="58953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Seniors</a:t>
            </a:r>
          </a:p>
        </p:txBody>
      </p:sp>
      <p:sp>
        <p:nvSpPr>
          <p:cNvPr id="26" name="Rounded Rectangle 176">
            <a:extLst>
              <a:ext uri="{FF2B5EF4-FFF2-40B4-BE49-F238E27FC236}">
                <a16:creationId xmlns:a16="http://schemas.microsoft.com/office/drawing/2014/main" id="{356D7545-E026-CD7D-F6C9-5BCCCC491255}"/>
              </a:ext>
            </a:extLst>
          </p:cNvPr>
          <p:cNvSpPr>
            <a:spLocks noChangeAspect="1"/>
          </p:cNvSpPr>
          <p:nvPr/>
        </p:nvSpPr>
        <p:spPr>
          <a:xfrm>
            <a:off x="5176262" y="1255472"/>
            <a:ext cx="1839476" cy="567896"/>
          </a:xfrm>
          <a:prstGeom prst="roundRect">
            <a:avLst/>
          </a:prstGeom>
          <a:solidFill>
            <a:schemeClr val="accent6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Middle-Aged</a:t>
            </a:r>
          </a:p>
        </p:txBody>
      </p:sp>
      <p:sp>
        <p:nvSpPr>
          <p:cNvPr id="6" name="Rounded Rectangle 176">
            <a:extLst>
              <a:ext uri="{FF2B5EF4-FFF2-40B4-BE49-F238E27FC236}">
                <a16:creationId xmlns:a16="http://schemas.microsoft.com/office/drawing/2014/main" id="{1408EEE1-7F53-A53F-303F-D13F331BDBFD}"/>
              </a:ext>
            </a:extLst>
          </p:cNvPr>
          <p:cNvSpPr>
            <a:spLocks noChangeAspect="1"/>
          </p:cNvSpPr>
          <p:nvPr/>
        </p:nvSpPr>
        <p:spPr>
          <a:xfrm>
            <a:off x="2074184" y="6043380"/>
            <a:ext cx="2320836" cy="56789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With Depression</a:t>
            </a:r>
          </a:p>
        </p:txBody>
      </p:sp>
      <p:sp>
        <p:nvSpPr>
          <p:cNvPr id="10" name="Rounded Rectangle 169">
            <a:extLst>
              <a:ext uri="{FF2B5EF4-FFF2-40B4-BE49-F238E27FC236}">
                <a16:creationId xmlns:a16="http://schemas.microsoft.com/office/drawing/2014/main" id="{7EFA7625-DF39-1B7C-C8E3-816FBB20836A}"/>
              </a:ext>
            </a:extLst>
          </p:cNvPr>
          <p:cNvSpPr>
            <a:spLocks noChangeAspect="1"/>
          </p:cNvSpPr>
          <p:nvPr/>
        </p:nvSpPr>
        <p:spPr>
          <a:xfrm>
            <a:off x="1870060" y="425003"/>
            <a:ext cx="9406919" cy="630173"/>
          </a:xfrm>
          <a:prstGeom prst="round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cs typeface="Segoe UI"/>
              </a:rPr>
              <a:t>만성질환 네트워크 구조는 우울증의 여부보단 나이로 인한 영향이 더 두드러지게 나타난다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007160-C497-3E80-69BF-201E2843A31F}"/>
              </a:ext>
            </a:extLst>
          </p:cNvPr>
          <p:cNvCxnSpPr/>
          <p:nvPr/>
        </p:nvCxnSpPr>
        <p:spPr>
          <a:xfrm>
            <a:off x="6096000" y="2257960"/>
            <a:ext cx="0" cy="3785420"/>
          </a:xfrm>
          <a:prstGeom prst="line">
            <a:avLst/>
          </a:prstGeom>
          <a:ln w="34925">
            <a:solidFill>
              <a:srgbClr val="D247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76">
            <a:extLst>
              <a:ext uri="{FF2B5EF4-FFF2-40B4-BE49-F238E27FC236}">
                <a16:creationId xmlns:a16="http://schemas.microsoft.com/office/drawing/2014/main" id="{441420A9-2C81-733D-4374-BD38F590D85D}"/>
              </a:ext>
            </a:extLst>
          </p:cNvPr>
          <p:cNvSpPr>
            <a:spLocks noChangeAspect="1"/>
          </p:cNvSpPr>
          <p:nvPr/>
        </p:nvSpPr>
        <p:spPr>
          <a:xfrm>
            <a:off x="7796980" y="6027714"/>
            <a:ext cx="2320836" cy="567896"/>
          </a:xfrm>
          <a:prstGeom prst="roundRect">
            <a:avLst/>
          </a:prstGeom>
          <a:solidFill>
            <a:srgbClr val="C49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Without Depression</a:t>
            </a:r>
          </a:p>
        </p:txBody>
      </p:sp>
    </p:spTree>
    <p:extLst>
      <p:ext uri="{BB962C8B-B14F-4D97-AF65-F5344CB8AC3E}">
        <p14:creationId xmlns:p14="http://schemas.microsoft.com/office/powerpoint/2010/main" val="682056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BE74F-0B8C-C9E1-E723-D297EFB2B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47CA75-C139-37D0-9D7B-A2B5F4EE1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Stochastic Block Modeling </a:t>
            </a:r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적용</a:t>
            </a:r>
            <a:endParaRPr lang="en-US" b="1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C615A-F91D-2CB8-53B4-5576A6841B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sp>
        <p:nvSpPr>
          <p:cNvPr id="3" name="Rounded Rectangle 169">
            <a:extLst>
              <a:ext uri="{FF2B5EF4-FFF2-40B4-BE49-F238E27FC236}">
                <a16:creationId xmlns:a16="http://schemas.microsoft.com/office/drawing/2014/main" id="{51B2D33D-8AB1-FF2C-C5FA-405E025DD21A}"/>
              </a:ext>
            </a:extLst>
          </p:cNvPr>
          <p:cNvSpPr>
            <a:spLocks noChangeAspect="1"/>
          </p:cNvSpPr>
          <p:nvPr/>
        </p:nvSpPr>
        <p:spPr>
          <a:xfrm>
            <a:off x="1870060" y="1247392"/>
            <a:ext cx="8451879" cy="469879"/>
          </a:xfrm>
          <a:prstGeom prst="round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cs typeface="Segoe UI"/>
              </a:rPr>
              <a:t>과연 만성질환 처방 네트워크는 어떤 </a:t>
            </a:r>
            <a:r>
              <a:rPr lang="en-US" altLang="ko-KR">
                <a:solidFill>
                  <a:schemeClr val="bg1"/>
                </a:solidFill>
                <a:cs typeface="Segoe UI"/>
              </a:rPr>
              <a:t>Community Structure</a:t>
            </a:r>
            <a:r>
              <a:rPr lang="ko-KR" altLang="en-US">
                <a:solidFill>
                  <a:schemeClr val="bg1"/>
                </a:solidFill>
                <a:cs typeface="Segoe UI"/>
              </a:rPr>
              <a:t>를 가질까</a:t>
            </a:r>
            <a:r>
              <a:rPr lang="en-US" altLang="ko-KR">
                <a:solidFill>
                  <a:schemeClr val="bg1"/>
                </a:solidFill>
                <a:cs typeface="Segoe UI"/>
              </a:rPr>
              <a:t>?</a:t>
            </a:r>
            <a:endParaRPr lang="ko-KR" altLang="en-US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579803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97895-FE48-1798-BB82-0942F5E45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92EEE2-3918-AF23-0DF9-A7BEB03D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Stochastic Block Modeling </a:t>
            </a:r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설명</a:t>
            </a:r>
            <a:endParaRPr lang="en-US" b="1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B6B96E-C95F-1364-81B6-105CCFFAF783}"/>
              </a:ext>
            </a:extLst>
          </p:cNvPr>
          <p:cNvSpPr txBox="1"/>
          <p:nvPr/>
        </p:nvSpPr>
        <p:spPr>
          <a:xfrm>
            <a:off x="353444" y="6227713"/>
            <a:ext cx="9329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출저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</a:t>
            </a:r>
            <a:r>
              <a:rPr lang="en-US" sz="1100" b="0" i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Faskowitz</a:t>
            </a:r>
            <a:r>
              <a:rPr 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, J., Yan, X., Zuo, XN. </a:t>
            </a:r>
            <a:r>
              <a:rPr lang="en-US" sz="1100" b="0" i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et al.</a:t>
            </a:r>
            <a:r>
              <a:rPr 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 Weighted Stochastic Block Models of the Human Connectome across the Life Span. </a:t>
            </a:r>
            <a:r>
              <a:rPr lang="en-US" sz="1100" b="0" i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Sci Rep</a:t>
            </a:r>
            <a:r>
              <a:rPr 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 </a:t>
            </a:r>
            <a:r>
              <a:rPr lang="en-US" sz="1100" b="1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8</a:t>
            </a:r>
            <a:r>
              <a:rPr 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, 12997 (2018). https://doi.org/10.1038/s41598-018-31202-1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B867E-8E1B-E03F-A559-969B7105B1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FA3945-4FAE-5219-1707-74001B90FCCE}"/>
              </a:ext>
            </a:extLst>
          </p:cNvPr>
          <p:cNvGrpSpPr/>
          <p:nvPr/>
        </p:nvGrpSpPr>
        <p:grpSpPr>
          <a:xfrm>
            <a:off x="730469" y="1268361"/>
            <a:ext cx="10817519" cy="4932580"/>
            <a:chOff x="730469" y="1268361"/>
            <a:chExt cx="10817519" cy="4932580"/>
          </a:xfrm>
        </p:grpSpPr>
        <p:pic>
          <p:nvPicPr>
            <p:cNvPr id="2050" name="Picture 2" descr="Figure 1">
              <a:extLst>
                <a:ext uri="{FF2B5EF4-FFF2-40B4-BE49-F238E27FC236}">
                  <a16:creationId xmlns:a16="http://schemas.microsoft.com/office/drawing/2014/main" id="{5CCA6209-F081-7CFA-F77F-915D436FD1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469" y="1354143"/>
              <a:ext cx="10731062" cy="4633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E00301-9E2C-CEF1-C7FE-A1B8CD27512E}"/>
                </a:ext>
              </a:extLst>
            </p:cNvPr>
            <p:cNvSpPr/>
            <p:nvPr/>
          </p:nvSpPr>
          <p:spPr>
            <a:xfrm>
              <a:off x="2576052" y="1268361"/>
              <a:ext cx="3519948" cy="4719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859647-9262-E1CD-A91D-6929722B827D}"/>
                </a:ext>
              </a:extLst>
            </p:cNvPr>
            <p:cNvSpPr/>
            <p:nvPr/>
          </p:nvSpPr>
          <p:spPr>
            <a:xfrm>
              <a:off x="8028040" y="1268361"/>
              <a:ext cx="3519948" cy="334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B067BE-A44C-C703-94DF-C198827F1587}"/>
                </a:ext>
              </a:extLst>
            </p:cNvPr>
            <p:cNvSpPr/>
            <p:nvPr/>
          </p:nvSpPr>
          <p:spPr>
            <a:xfrm>
              <a:off x="5909188" y="4471516"/>
              <a:ext cx="5465545" cy="1729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0348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442D8B-8777-1950-E4E4-23BD9D69AA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7860" y="1277620"/>
            <a:ext cx="5864175" cy="224027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sz="1600">
                <a:latin typeface="Times New Roman"/>
                <a:cs typeface="Segoe UI"/>
              </a:rPr>
              <a:t>주성분코드를 ATC 코드로 매핑하는 과정 필요</a:t>
            </a:r>
          </a:p>
          <a:p>
            <a:pPr marL="0" indent="0">
              <a:buNone/>
            </a:pPr>
            <a:r>
              <a:rPr lang="ko-KR" altLang="en-US">
                <a:latin typeface="Times New Roman"/>
                <a:cs typeface="Segoe UI"/>
              </a:rPr>
              <a:t>주성분 코드의 한계점:</a:t>
            </a:r>
            <a:endParaRPr lang="ko-KR" altLang="en-US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ko-KR">
                <a:latin typeface="Times New Roman"/>
                <a:ea typeface="+mn-lt"/>
                <a:cs typeface="+mn-lt"/>
              </a:rPr>
              <a:t>주성분 코드에서는 </a:t>
            </a:r>
            <a:r>
              <a:rPr lang="ko-KR" b="1">
                <a:latin typeface="Times New Roman"/>
                <a:ea typeface="+mn-lt"/>
                <a:cs typeface="+mn-lt"/>
              </a:rPr>
              <a:t>같은 주성분</a:t>
            </a:r>
            <a:r>
              <a:rPr lang="ko-KR">
                <a:latin typeface="Times New Roman"/>
                <a:ea typeface="+mn-lt"/>
                <a:cs typeface="+mn-lt"/>
              </a:rPr>
              <a:t>이라도 </a:t>
            </a:r>
            <a:r>
              <a:rPr lang="ko-KR" altLang="en-US">
                <a:latin typeface="Times New Roman"/>
                <a:ea typeface="+mn-lt"/>
                <a:cs typeface="+mn-lt"/>
              </a:rPr>
              <a:t>노드가</a:t>
            </a:r>
            <a:r>
              <a:rPr lang="ko-KR">
                <a:latin typeface="Times New Roman"/>
                <a:ea typeface="+mn-lt"/>
                <a:cs typeface="+mn-lt"/>
              </a:rPr>
              <a:t> 다르게 분류되는 경우가 발생할 수 </a:t>
            </a:r>
            <a:r>
              <a:rPr lang="ko-KR" altLang="en-US">
                <a:latin typeface="Times New Roman"/>
                <a:ea typeface="+mn-lt"/>
                <a:cs typeface="+mn-lt"/>
              </a:rPr>
              <a:t>있음.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ko-KR">
                <a:latin typeface="Times New Roman"/>
                <a:ea typeface="+mn-lt"/>
                <a:cs typeface="+mn-lt"/>
              </a:rPr>
              <a:t>ATC 코드는 약물의 </a:t>
            </a:r>
            <a:r>
              <a:rPr lang="ko-KR" b="1">
                <a:latin typeface="Times New Roman"/>
                <a:ea typeface="+mn-lt"/>
                <a:cs typeface="+mn-lt"/>
              </a:rPr>
              <a:t>주성분</a:t>
            </a:r>
            <a:r>
              <a:rPr lang="ko-KR">
                <a:latin typeface="Times New Roman"/>
                <a:ea typeface="+mn-lt"/>
                <a:cs typeface="+mn-lt"/>
              </a:rPr>
              <a:t>을 기준으로 노드를 생성하기 때문에, 동일한 주성분을</a:t>
            </a:r>
            <a:r>
              <a:rPr lang="ko-KR" altLang="en-US">
                <a:latin typeface="Times New Roman"/>
                <a:ea typeface="+mn-lt"/>
                <a:cs typeface="+mn-lt"/>
              </a:rPr>
              <a:t> 하나의 약물로 통합</a:t>
            </a:r>
          </a:p>
          <a:p>
            <a:pPr marL="0" indent="0">
              <a:buNone/>
            </a:pPr>
            <a:r>
              <a:rPr lang="ko-KR" altLang="en-US">
                <a:latin typeface="Times New Roman"/>
                <a:cs typeface="Segoe UI"/>
              </a:rPr>
              <a:t>중복 매핑 수정 </a:t>
            </a:r>
            <a:endParaRPr lang="ko-KR">
              <a:latin typeface="Times New Roman"/>
              <a:cs typeface="Segoe U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ko-KR" altLang="en-US">
                <a:latin typeface="Times New Roman"/>
                <a:cs typeface="Segoe UI"/>
              </a:rPr>
              <a:t>하나의 주성분 코드가 다수의 ATC 코드로 매핑 되어 있는 경우 존재. </a:t>
            </a:r>
            <a:endParaRPr lang="ko-KR">
              <a:latin typeface="Times New Roman"/>
              <a:cs typeface="Segoe U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ko-KR" altLang="en-US">
                <a:latin typeface="Times New Roman"/>
                <a:cs typeface="Segoe UI"/>
              </a:rPr>
              <a:t>해당 행들은 수기로 하나의 ATC 코드에만 매핑 되게끔 수정. </a:t>
            </a:r>
            <a:endParaRPr lang="ko-KR">
              <a:latin typeface="Times New Roman"/>
              <a:cs typeface="Segoe UI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C07A5E-C09E-6A28-5FC1-7DB69882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cs typeface="Segoe UI Semibold"/>
              </a:rPr>
              <a:t>데이터 </a:t>
            </a:r>
            <a:r>
              <a:rPr lang="ko-KR" altLang="en-US" err="1">
                <a:cs typeface="Segoe UI Semibold"/>
              </a:rPr>
              <a:t>전처리</a:t>
            </a:r>
            <a:r>
              <a:rPr lang="ko-KR" altLang="en-US">
                <a:cs typeface="Segoe UI Semibold"/>
              </a:rPr>
              <a:t> 과정(1)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B57A4B-F1E0-4740-ED87-F4430F64B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8" y="3432396"/>
            <a:ext cx="9557385" cy="3488690"/>
          </a:xfrm>
          <a:prstGeom prst="rect">
            <a:avLst/>
          </a:prstGeom>
        </p:spPr>
      </p:pic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5D3D72F2-6193-EF8A-9385-C58153909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918" y="1276668"/>
            <a:ext cx="5661743" cy="101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878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1238B-CD04-0632-0F47-7004861CA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B9ABD4-BAAB-D213-1354-5370B1F53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Stochastic Block Modeling </a:t>
            </a:r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설명</a:t>
            </a:r>
            <a:endParaRPr lang="en-US" b="1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F2099-DC5B-A7C6-17DD-483FBC3DD29E}"/>
              </a:ext>
            </a:extLst>
          </p:cNvPr>
          <p:cNvSpPr txBox="1"/>
          <p:nvPr/>
        </p:nvSpPr>
        <p:spPr>
          <a:xfrm>
            <a:off x="353444" y="6227713"/>
            <a:ext cx="9329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출저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</a:t>
            </a:r>
            <a:r>
              <a:rPr lang="en-US" sz="1100" b="0" i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Faskowitz</a:t>
            </a:r>
            <a:r>
              <a:rPr 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, J., Yan, X., Zuo, XN. </a:t>
            </a:r>
            <a:r>
              <a:rPr lang="en-US" sz="1100" b="0" i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et al.</a:t>
            </a:r>
            <a:r>
              <a:rPr 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 Weighted Stochastic Block Models of the Human Connectome across the Life Span. </a:t>
            </a:r>
            <a:r>
              <a:rPr lang="en-US" sz="1100" b="0" i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Sci Rep</a:t>
            </a:r>
            <a:r>
              <a:rPr 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 </a:t>
            </a:r>
            <a:r>
              <a:rPr lang="en-US" sz="1100" b="1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8</a:t>
            </a:r>
            <a:r>
              <a:rPr 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, 12997 (2018). https://doi.org/10.1038/s41598-018-31202-1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22F8C-D4B3-96F6-768E-F422A7F297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ABDEB3A-ADA1-0882-2551-CC6DCEDCE20E}"/>
              </a:ext>
            </a:extLst>
          </p:cNvPr>
          <p:cNvGrpSpPr/>
          <p:nvPr/>
        </p:nvGrpSpPr>
        <p:grpSpPr>
          <a:xfrm>
            <a:off x="730469" y="1268361"/>
            <a:ext cx="10817518" cy="4719142"/>
            <a:chOff x="730469" y="1268361"/>
            <a:chExt cx="10817518" cy="4719142"/>
          </a:xfrm>
        </p:grpSpPr>
        <p:pic>
          <p:nvPicPr>
            <p:cNvPr id="2050" name="Picture 2" descr="Figure 1">
              <a:extLst>
                <a:ext uri="{FF2B5EF4-FFF2-40B4-BE49-F238E27FC236}">
                  <a16:creationId xmlns:a16="http://schemas.microsoft.com/office/drawing/2014/main" id="{4DF9EC11-49A1-F143-64BF-A746C32FC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469" y="1354143"/>
              <a:ext cx="10731062" cy="4633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023481-5495-CD50-234E-90B285744AD4}"/>
                </a:ext>
              </a:extLst>
            </p:cNvPr>
            <p:cNvSpPr/>
            <p:nvPr/>
          </p:nvSpPr>
          <p:spPr>
            <a:xfrm>
              <a:off x="4375355" y="1268361"/>
              <a:ext cx="1720644" cy="4719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7A2D7A-0535-8EB5-F74D-2810D77F3CA5}"/>
                </a:ext>
              </a:extLst>
            </p:cNvPr>
            <p:cNvSpPr/>
            <p:nvPr/>
          </p:nvSpPr>
          <p:spPr>
            <a:xfrm>
              <a:off x="9827342" y="1268361"/>
              <a:ext cx="1720645" cy="4562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75232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ED7E3-367F-A597-9B82-BBE4A87CA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F5D438-B90D-9090-3B12-F595F5F3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Stochastic Block Modeling </a:t>
            </a:r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설명</a:t>
            </a:r>
            <a:endParaRPr lang="en-US" b="1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E7D5A316-E885-8CE2-CD03-31407C777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69" y="1354143"/>
            <a:ext cx="10731062" cy="463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73D778-955E-FF02-22A2-D3A7AAD564A6}"/>
              </a:ext>
            </a:extLst>
          </p:cNvPr>
          <p:cNvSpPr txBox="1"/>
          <p:nvPr/>
        </p:nvSpPr>
        <p:spPr>
          <a:xfrm>
            <a:off x="353444" y="6227713"/>
            <a:ext cx="9329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출저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</a:t>
            </a:r>
            <a:r>
              <a:rPr lang="en-US" sz="1100" b="0" i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Faskowitz</a:t>
            </a:r>
            <a:r>
              <a:rPr 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, J., Yan, X., Zuo, XN. </a:t>
            </a:r>
            <a:r>
              <a:rPr lang="en-US" sz="1100" b="0" i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et al.</a:t>
            </a:r>
            <a:r>
              <a:rPr 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 Weighted Stochastic Block Models of the Human Connectome across the Life Span. </a:t>
            </a:r>
            <a:r>
              <a:rPr lang="en-US" sz="1100" b="0" i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Sci Rep</a:t>
            </a:r>
            <a:r>
              <a:rPr 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 </a:t>
            </a:r>
            <a:r>
              <a:rPr lang="en-US" sz="1100" b="1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8</a:t>
            </a:r>
            <a:r>
              <a:rPr 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, 12997 (2018). https://doi.org/10.1038/s41598-018-31202-1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79C28-9019-7762-C5AF-369C4781E9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228255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8601F-1C33-5F98-7C7F-3CFBCF4C6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D2D4E-A247-F70D-8AA6-C2112E096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Stochastic Block Modeling </a:t>
            </a:r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적용</a:t>
            </a:r>
            <a:endParaRPr lang="en-US" b="1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39990-928E-F571-D3C1-52F3302D38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sp>
        <p:nvSpPr>
          <p:cNvPr id="3" name="Rounded Rectangle 169">
            <a:extLst>
              <a:ext uri="{FF2B5EF4-FFF2-40B4-BE49-F238E27FC236}">
                <a16:creationId xmlns:a16="http://schemas.microsoft.com/office/drawing/2014/main" id="{E5566D6D-C4F3-FCE4-2F01-492A059C51F2}"/>
              </a:ext>
            </a:extLst>
          </p:cNvPr>
          <p:cNvSpPr>
            <a:spLocks noChangeAspect="1"/>
          </p:cNvSpPr>
          <p:nvPr/>
        </p:nvSpPr>
        <p:spPr>
          <a:xfrm>
            <a:off x="1870060" y="1247392"/>
            <a:ext cx="8451879" cy="469879"/>
          </a:xfrm>
          <a:prstGeom prst="round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cs typeface="Segoe UI"/>
              </a:rPr>
              <a:t>과연 만성질환 처방 네트워크는 어떤 </a:t>
            </a:r>
            <a:r>
              <a:rPr lang="en-US" altLang="ko-KR">
                <a:solidFill>
                  <a:schemeClr val="bg1"/>
                </a:solidFill>
                <a:cs typeface="Segoe UI"/>
              </a:rPr>
              <a:t>Community Structure</a:t>
            </a:r>
            <a:r>
              <a:rPr lang="ko-KR" altLang="en-US">
                <a:solidFill>
                  <a:schemeClr val="bg1"/>
                </a:solidFill>
                <a:cs typeface="Segoe UI"/>
              </a:rPr>
              <a:t>를 가질까</a:t>
            </a:r>
            <a:r>
              <a:rPr lang="en-US" altLang="ko-KR">
                <a:solidFill>
                  <a:schemeClr val="bg1"/>
                </a:solidFill>
                <a:cs typeface="Segoe UI"/>
              </a:rPr>
              <a:t>?</a:t>
            </a:r>
            <a:endParaRPr lang="ko-KR" altLang="en-US">
              <a:solidFill>
                <a:schemeClr val="bg1"/>
              </a:solidFill>
              <a:cs typeface="Segoe UI"/>
            </a:endParaRPr>
          </a:p>
        </p:txBody>
      </p:sp>
      <p:sp>
        <p:nvSpPr>
          <p:cNvPr id="2" name="Rounded Rectangle 169">
            <a:extLst>
              <a:ext uri="{FF2B5EF4-FFF2-40B4-BE49-F238E27FC236}">
                <a16:creationId xmlns:a16="http://schemas.microsoft.com/office/drawing/2014/main" id="{B16CA231-391B-EC71-3678-03A1AFF37473}"/>
              </a:ext>
            </a:extLst>
          </p:cNvPr>
          <p:cNvSpPr>
            <a:spLocks noChangeAspect="1"/>
          </p:cNvSpPr>
          <p:nvPr/>
        </p:nvSpPr>
        <p:spPr>
          <a:xfrm>
            <a:off x="6456210" y="381919"/>
            <a:ext cx="1696611" cy="58953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Seniors</a:t>
            </a:r>
          </a:p>
        </p:txBody>
      </p:sp>
      <p:sp>
        <p:nvSpPr>
          <p:cNvPr id="6" name="Rounded Rectangle 176">
            <a:extLst>
              <a:ext uri="{FF2B5EF4-FFF2-40B4-BE49-F238E27FC236}">
                <a16:creationId xmlns:a16="http://schemas.microsoft.com/office/drawing/2014/main" id="{E9F24CA5-AED1-E965-995F-A63AE3AAEFCA}"/>
              </a:ext>
            </a:extLst>
          </p:cNvPr>
          <p:cNvSpPr>
            <a:spLocks noChangeAspect="1"/>
          </p:cNvSpPr>
          <p:nvPr/>
        </p:nvSpPr>
        <p:spPr>
          <a:xfrm>
            <a:off x="8152821" y="381919"/>
            <a:ext cx="2320836" cy="56789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Without Depression</a:t>
            </a:r>
          </a:p>
        </p:txBody>
      </p:sp>
    </p:spTree>
    <p:extLst>
      <p:ext uri="{BB962C8B-B14F-4D97-AF65-F5344CB8AC3E}">
        <p14:creationId xmlns:p14="http://schemas.microsoft.com/office/powerpoint/2010/main" val="34193971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698CA-89FC-BAE8-AB81-A2E4F830E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C67B7B-58D1-AF92-968D-5A5C2272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Stochastic Block Modeling </a:t>
            </a:r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적용</a:t>
            </a:r>
            <a:endParaRPr lang="en-US" b="1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DC276-8BE5-3959-DF45-5419B47332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EBE118-26BD-E300-BF5B-7F681048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31" y="2477356"/>
            <a:ext cx="4498283" cy="4005851"/>
          </a:xfrm>
          <a:prstGeom prst="rect">
            <a:avLst/>
          </a:prstGeom>
        </p:spPr>
      </p:pic>
      <p:sp>
        <p:nvSpPr>
          <p:cNvPr id="9" name="Rounded Rectangle 169">
            <a:extLst>
              <a:ext uri="{FF2B5EF4-FFF2-40B4-BE49-F238E27FC236}">
                <a16:creationId xmlns:a16="http://schemas.microsoft.com/office/drawing/2014/main" id="{A26E23D7-5523-B3C7-DCC8-B54DAA767A64}"/>
              </a:ext>
            </a:extLst>
          </p:cNvPr>
          <p:cNvSpPr>
            <a:spLocks noChangeAspect="1"/>
          </p:cNvSpPr>
          <p:nvPr/>
        </p:nvSpPr>
        <p:spPr>
          <a:xfrm>
            <a:off x="6456210" y="381919"/>
            <a:ext cx="1696611" cy="58953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Seniors</a:t>
            </a:r>
          </a:p>
        </p:txBody>
      </p:sp>
      <p:sp>
        <p:nvSpPr>
          <p:cNvPr id="10" name="Rounded Rectangle 176">
            <a:extLst>
              <a:ext uri="{FF2B5EF4-FFF2-40B4-BE49-F238E27FC236}">
                <a16:creationId xmlns:a16="http://schemas.microsoft.com/office/drawing/2014/main" id="{6D078ED4-674D-F88A-9AD3-1081CFD43461}"/>
              </a:ext>
            </a:extLst>
          </p:cNvPr>
          <p:cNvSpPr>
            <a:spLocks noChangeAspect="1"/>
          </p:cNvSpPr>
          <p:nvPr/>
        </p:nvSpPr>
        <p:spPr>
          <a:xfrm>
            <a:off x="8152821" y="381919"/>
            <a:ext cx="2320836" cy="56789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Without Depression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837039-F767-0E8C-B328-512E937E53AE}"/>
              </a:ext>
            </a:extLst>
          </p:cNvPr>
          <p:cNvSpPr txBox="1"/>
          <p:nvPr/>
        </p:nvSpPr>
        <p:spPr>
          <a:xfrm>
            <a:off x="704123" y="1854499"/>
            <a:ext cx="4476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>
                <a:solidFill>
                  <a:schemeClr val="accent1">
                    <a:lumMod val="75000"/>
                  </a:schemeClr>
                </a:solidFill>
              </a:rPr>
              <a:t>n_components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/>
              <a:t>= 1 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</a:rPr>
              <a:t># Largest Connected Component </a:t>
            </a:r>
          </a:p>
          <a:p>
            <a:r>
              <a:rPr lang="en-US" sz="1400" err="1">
                <a:solidFill>
                  <a:schemeClr val="accent1">
                    <a:lumMod val="75000"/>
                  </a:schemeClr>
                </a:solidFill>
              </a:rPr>
              <a:t>max_comm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/>
              <a:t>= 8      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400">
                <a:solidFill>
                  <a:schemeClr val="accent6">
                    <a:lumMod val="75000"/>
                  </a:schemeClr>
                </a:solidFill>
              </a:rPr>
              <a:t>만성질환 개수</a:t>
            </a:r>
            <a:endParaRPr lang="en-US" sz="1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Rounded Rectangle 169">
            <a:extLst>
              <a:ext uri="{FF2B5EF4-FFF2-40B4-BE49-F238E27FC236}">
                <a16:creationId xmlns:a16="http://schemas.microsoft.com/office/drawing/2014/main" id="{566FB3CB-0DEC-3C3F-4EB9-840192DCED98}"/>
              </a:ext>
            </a:extLst>
          </p:cNvPr>
          <p:cNvSpPr>
            <a:spLocks noChangeAspect="1"/>
          </p:cNvSpPr>
          <p:nvPr/>
        </p:nvSpPr>
        <p:spPr>
          <a:xfrm>
            <a:off x="1870060" y="1247392"/>
            <a:ext cx="8451879" cy="469879"/>
          </a:xfrm>
          <a:prstGeom prst="round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cs typeface="Segoe UI"/>
              </a:rPr>
              <a:t>과연 만성질환 처방 네트워크는 어떤 </a:t>
            </a:r>
            <a:r>
              <a:rPr lang="en-US" altLang="ko-KR">
                <a:solidFill>
                  <a:schemeClr val="bg1"/>
                </a:solidFill>
                <a:cs typeface="Segoe UI"/>
              </a:rPr>
              <a:t>Community Structure</a:t>
            </a:r>
            <a:r>
              <a:rPr lang="ko-KR" altLang="en-US">
                <a:solidFill>
                  <a:schemeClr val="bg1"/>
                </a:solidFill>
                <a:cs typeface="Segoe UI"/>
              </a:rPr>
              <a:t>를 가질까</a:t>
            </a:r>
            <a:r>
              <a:rPr lang="en-US" altLang="ko-KR">
                <a:solidFill>
                  <a:schemeClr val="bg1"/>
                </a:solidFill>
                <a:cs typeface="Segoe UI"/>
              </a:rPr>
              <a:t>?</a:t>
            </a:r>
            <a:endParaRPr lang="ko-KR" altLang="en-US">
              <a:solidFill>
                <a:schemeClr val="bg1"/>
              </a:solidFill>
              <a:cs typeface="Segoe 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65C92-936C-1B57-962F-36495699E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189219"/>
            <a:ext cx="4657019" cy="311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815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72702-8ADC-7F07-E635-81B3B5040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3BF1AC-1BA1-4510-C8DD-91BC8991E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Stochastic Block Modeling </a:t>
            </a:r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적용</a:t>
            </a:r>
            <a:endParaRPr lang="en-US" b="1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0141D-4863-24B6-81C8-D9A3CB2C71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B92F06-A186-F62B-30AB-AEF10DC73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31" y="2477356"/>
            <a:ext cx="4498283" cy="4005851"/>
          </a:xfrm>
          <a:prstGeom prst="rect">
            <a:avLst/>
          </a:prstGeom>
        </p:spPr>
      </p:pic>
      <p:sp>
        <p:nvSpPr>
          <p:cNvPr id="9" name="Rounded Rectangle 169">
            <a:extLst>
              <a:ext uri="{FF2B5EF4-FFF2-40B4-BE49-F238E27FC236}">
                <a16:creationId xmlns:a16="http://schemas.microsoft.com/office/drawing/2014/main" id="{E90152ED-E586-B82E-329C-A6B39119B96A}"/>
              </a:ext>
            </a:extLst>
          </p:cNvPr>
          <p:cNvSpPr>
            <a:spLocks noChangeAspect="1"/>
          </p:cNvSpPr>
          <p:nvPr/>
        </p:nvSpPr>
        <p:spPr>
          <a:xfrm>
            <a:off x="6456210" y="381919"/>
            <a:ext cx="1696611" cy="58953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Seniors</a:t>
            </a:r>
          </a:p>
        </p:txBody>
      </p:sp>
      <p:sp>
        <p:nvSpPr>
          <p:cNvPr id="10" name="Rounded Rectangle 176">
            <a:extLst>
              <a:ext uri="{FF2B5EF4-FFF2-40B4-BE49-F238E27FC236}">
                <a16:creationId xmlns:a16="http://schemas.microsoft.com/office/drawing/2014/main" id="{3CA04205-BC77-19A6-D872-44836247AA8F}"/>
              </a:ext>
            </a:extLst>
          </p:cNvPr>
          <p:cNvSpPr>
            <a:spLocks noChangeAspect="1"/>
          </p:cNvSpPr>
          <p:nvPr/>
        </p:nvSpPr>
        <p:spPr>
          <a:xfrm>
            <a:off x="8152821" y="381919"/>
            <a:ext cx="2320836" cy="56789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Without Depression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2D948E-58CF-9FFE-C7A0-F9CFC89CCA24}"/>
              </a:ext>
            </a:extLst>
          </p:cNvPr>
          <p:cNvSpPr txBox="1"/>
          <p:nvPr/>
        </p:nvSpPr>
        <p:spPr>
          <a:xfrm>
            <a:off x="704123" y="1854499"/>
            <a:ext cx="4476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>
                <a:solidFill>
                  <a:schemeClr val="accent1">
                    <a:lumMod val="75000"/>
                  </a:schemeClr>
                </a:solidFill>
              </a:rPr>
              <a:t>n_components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/>
              <a:t>= 1 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</a:rPr>
              <a:t># Largest Connected Component </a:t>
            </a:r>
          </a:p>
          <a:p>
            <a:r>
              <a:rPr lang="en-US" sz="1400" err="1">
                <a:solidFill>
                  <a:schemeClr val="accent1">
                    <a:lumMod val="75000"/>
                  </a:schemeClr>
                </a:solidFill>
              </a:rPr>
              <a:t>max_comm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/>
              <a:t>= 8      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400">
                <a:solidFill>
                  <a:schemeClr val="accent6">
                    <a:lumMod val="75000"/>
                  </a:schemeClr>
                </a:solidFill>
              </a:rPr>
              <a:t>만성질환 개수</a:t>
            </a:r>
            <a:endParaRPr lang="en-US" sz="1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Rounded Rectangle 169">
            <a:extLst>
              <a:ext uri="{FF2B5EF4-FFF2-40B4-BE49-F238E27FC236}">
                <a16:creationId xmlns:a16="http://schemas.microsoft.com/office/drawing/2014/main" id="{91282CDD-80FC-4E21-7D3E-A3EB8464D69A}"/>
              </a:ext>
            </a:extLst>
          </p:cNvPr>
          <p:cNvSpPr>
            <a:spLocks noChangeAspect="1"/>
          </p:cNvSpPr>
          <p:nvPr/>
        </p:nvSpPr>
        <p:spPr>
          <a:xfrm>
            <a:off x="1870060" y="1247392"/>
            <a:ext cx="8451879" cy="469879"/>
          </a:xfrm>
          <a:prstGeom prst="round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cs typeface="Segoe UI"/>
              </a:rPr>
              <a:t>과연 만성질환 처방 네트워크는 어떤 </a:t>
            </a:r>
            <a:r>
              <a:rPr lang="en-US" altLang="ko-KR">
                <a:solidFill>
                  <a:schemeClr val="bg1"/>
                </a:solidFill>
                <a:cs typeface="Segoe UI"/>
              </a:rPr>
              <a:t>Community Structure</a:t>
            </a:r>
            <a:r>
              <a:rPr lang="ko-KR" altLang="en-US">
                <a:solidFill>
                  <a:schemeClr val="bg1"/>
                </a:solidFill>
                <a:cs typeface="Segoe UI"/>
              </a:rPr>
              <a:t>를 가질까</a:t>
            </a:r>
            <a:r>
              <a:rPr lang="en-US" altLang="ko-KR">
                <a:solidFill>
                  <a:schemeClr val="bg1"/>
                </a:solidFill>
                <a:cs typeface="Segoe UI"/>
              </a:rPr>
              <a:t>?</a:t>
            </a:r>
            <a:endParaRPr lang="ko-KR" altLang="en-US">
              <a:solidFill>
                <a:schemeClr val="bg1"/>
              </a:solidFill>
              <a:cs typeface="Segoe 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07591D-EE2E-CB50-C51A-4372F71E3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189219"/>
            <a:ext cx="4657019" cy="3117752"/>
          </a:xfrm>
          <a:prstGeom prst="rect">
            <a:avLst/>
          </a:prstGeom>
        </p:spPr>
      </p:pic>
      <p:pic>
        <p:nvPicPr>
          <p:cNvPr id="12" name="Picture 2" descr="Figure 1">
            <a:extLst>
              <a:ext uri="{FF2B5EF4-FFF2-40B4-BE49-F238E27FC236}">
                <a16:creationId xmlns:a16="http://schemas.microsoft.com/office/drawing/2014/main" id="{69782354-5399-C259-3A9D-779F74910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345" b="32885"/>
          <a:stretch/>
        </p:blipFill>
        <p:spPr bwMode="auto">
          <a:xfrm>
            <a:off x="5919018" y="5017479"/>
            <a:ext cx="5365531" cy="142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512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D1D45-41D6-E3B4-DC0B-866964B39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566E58-2BAD-A8BA-D6A1-DB848573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Stochastic Block Modeling </a:t>
            </a:r>
            <a:r>
              <a:rPr lang="ko-KR" alt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적용</a:t>
            </a:r>
            <a:endParaRPr lang="en-US" b="1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01C8E-64E0-016F-6A01-76945577C1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AB77AD-4A1F-B7A6-44C1-2C106B4C5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31" y="2477356"/>
            <a:ext cx="4498283" cy="4005851"/>
          </a:xfrm>
          <a:prstGeom prst="rect">
            <a:avLst/>
          </a:prstGeom>
        </p:spPr>
      </p:pic>
      <p:sp>
        <p:nvSpPr>
          <p:cNvPr id="9" name="Rounded Rectangle 169">
            <a:extLst>
              <a:ext uri="{FF2B5EF4-FFF2-40B4-BE49-F238E27FC236}">
                <a16:creationId xmlns:a16="http://schemas.microsoft.com/office/drawing/2014/main" id="{F7548BA1-8E60-996B-C2CF-549BBED9C161}"/>
              </a:ext>
            </a:extLst>
          </p:cNvPr>
          <p:cNvSpPr>
            <a:spLocks noChangeAspect="1"/>
          </p:cNvSpPr>
          <p:nvPr/>
        </p:nvSpPr>
        <p:spPr>
          <a:xfrm>
            <a:off x="6456210" y="381919"/>
            <a:ext cx="1696611" cy="58953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Seniors</a:t>
            </a:r>
          </a:p>
        </p:txBody>
      </p:sp>
      <p:sp>
        <p:nvSpPr>
          <p:cNvPr id="10" name="Rounded Rectangle 176">
            <a:extLst>
              <a:ext uri="{FF2B5EF4-FFF2-40B4-BE49-F238E27FC236}">
                <a16:creationId xmlns:a16="http://schemas.microsoft.com/office/drawing/2014/main" id="{0A76B2D5-5B64-E8F4-B174-DA3B3DA96EFD}"/>
              </a:ext>
            </a:extLst>
          </p:cNvPr>
          <p:cNvSpPr>
            <a:spLocks noChangeAspect="1"/>
          </p:cNvSpPr>
          <p:nvPr/>
        </p:nvSpPr>
        <p:spPr>
          <a:xfrm>
            <a:off x="8152821" y="381919"/>
            <a:ext cx="2320836" cy="56789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Without Depression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15797-E0F3-E12A-A68D-A5074795EAB3}"/>
              </a:ext>
            </a:extLst>
          </p:cNvPr>
          <p:cNvSpPr txBox="1"/>
          <p:nvPr/>
        </p:nvSpPr>
        <p:spPr>
          <a:xfrm>
            <a:off x="704123" y="1854499"/>
            <a:ext cx="4476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>
                <a:solidFill>
                  <a:schemeClr val="accent1">
                    <a:lumMod val="75000"/>
                  </a:schemeClr>
                </a:solidFill>
              </a:rPr>
              <a:t>n_components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/>
              <a:t>= 1 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</a:rPr>
              <a:t># Largest Connected Component </a:t>
            </a:r>
          </a:p>
          <a:p>
            <a:r>
              <a:rPr lang="en-US" sz="1400" err="1">
                <a:solidFill>
                  <a:schemeClr val="accent1">
                    <a:lumMod val="75000"/>
                  </a:schemeClr>
                </a:solidFill>
              </a:rPr>
              <a:t>max_comm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/>
              <a:t>= 8      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400">
                <a:solidFill>
                  <a:schemeClr val="accent6">
                    <a:lumMod val="75000"/>
                  </a:schemeClr>
                </a:solidFill>
              </a:rPr>
              <a:t>만성질환 개수</a:t>
            </a:r>
            <a:endParaRPr lang="en-US" sz="1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Rounded Rectangle 169">
            <a:extLst>
              <a:ext uri="{FF2B5EF4-FFF2-40B4-BE49-F238E27FC236}">
                <a16:creationId xmlns:a16="http://schemas.microsoft.com/office/drawing/2014/main" id="{3FA07742-FC33-E11A-20C9-6F15F86234B0}"/>
              </a:ext>
            </a:extLst>
          </p:cNvPr>
          <p:cNvSpPr>
            <a:spLocks noChangeAspect="1"/>
          </p:cNvSpPr>
          <p:nvPr/>
        </p:nvSpPr>
        <p:spPr>
          <a:xfrm>
            <a:off x="1870060" y="1247392"/>
            <a:ext cx="8451879" cy="469879"/>
          </a:xfrm>
          <a:prstGeom prst="round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cs typeface="Segoe UI"/>
              </a:rPr>
              <a:t>과연 만성질환 처방 네트워크는 어떤 </a:t>
            </a:r>
            <a:r>
              <a:rPr lang="en-US" altLang="ko-KR">
                <a:solidFill>
                  <a:schemeClr val="bg1"/>
                </a:solidFill>
                <a:cs typeface="Segoe UI"/>
              </a:rPr>
              <a:t>Community Structure</a:t>
            </a:r>
            <a:r>
              <a:rPr lang="ko-KR" altLang="en-US">
                <a:solidFill>
                  <a:schemeClr val="bg1"/>
                </a:solidFill>
                <a:cs typeface="Segoe UI"/>
              </a:rPr>
              <a:t>를 가질까</a:t>
            </a:r>
            <a:r>
              <a:rPr lang="en-US" altLang="ko-KR">
                <a:solidFill>
                  <a:schemeClr val="bg1"/>
                </a:solidFill>
                <a:cs typeface="Segoe UI"/>
              </a:rPr>
              <a:t>?</a:t>
            </a:r>
            <a:endParaRPr lang="ko-KR" altLang="en-US">
              <a:solidFill>
                <a:schemeClr val="bg1"/>
              </a:solidFill>
              <a:cs typeface="Segoe 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FB39D5-0464-A103-FB98-33A389C59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189219"/>
            <a:ext cx="4657019" cy="3117752"/>
          </a:xfrm>
          <a:prstGeom prst="rect">
            <a:avLst/>
          </a:prstGeom>
        </p:spPr>
      </p:pic>
      <p:pic>
        <p:nvPicPr>
          <p:cNvPr id="12" name="Picture 2" descr="Figure 1">
            <a:extLst>
              <a:ext uri="{FF2B5EF4-FFF2-40B4-BE49-F238E27FC236}">
                <a16:creationId xmlns:a16="http://schemas.microsoft.com/office/drawing/2014/main" id="{1D5AF4BA-3ECA-689C-68FE-523EC9B2F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345" b="32885"/>
          <a:stretch/>
        </p:blipFill>
        <p:spPr bwMode="auto">
          <a:xfrm>
            <a:off x="5919018" y="5017479"/>
            <a:ext cx="5365531" cy="142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블랙, 어둠이(가) 표시된 사진&#10;&#10;자동 생성된 설명">
            <a:extLst>
              <a:ext uri="{FF2B5EF4-FFF2-40B4-BE49-F238E27FC236}">
                <a16:creationId xmlns:a16="http://schemas.microsoft.com/office/drawing/2014/main" id="{F5981A1C-303A-5A79-425D-4A9274F2412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03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73976" y="-182918"/>
            <a:ext cx="12709846" cy="7150115"/>
          </a:xfrm>
          <a:custGeom>
            <a:avLst/>
            <a:gdLst>
              <a:gd name="connsiteX0" fmla="*/ 9805923 w 12709846"/>
              <a:gd name="connsiteY0" fmla="*/ 5200397 h 7150115"/>
              <a:gd name="connsiteX1" fmla="*/ 9665448 w 12709846"/>
              <a:gd name="connsiteY1" fmla="*/ 5340872 h 7150115"/>
              <a:gd name="connsiteX2" fmla="*/ 9665448 w 12709846"/>
              <a:gd name="connsiteY2" fmla="*/ 6525650 h 7150115"/>
              <a:gd name="connsiteX3" fmla="*/ 9805923 w 12709846"/>
              <a:gd name="connsiteY3" fmla="*/ 6666125 h 7150115"/>
              <a:gd name="connsiteX4" fmla="*/ 11284090 w 12709846"/>
              <a:gd name="connsiteY4" fmla="*/ 6666125 h 7150115"/>
              <a:gd name="connsiteX5" fmla="*/ 11424565 w 12709846"/>
              <a:gd name="connsiteY5" fmla="*/ 6525650 h 7150115"/>
              <a:gd name="connsiteX6" fmla="*/ 11424565 w 12709846"/>
              <a:gd name="connsiteY6" fmla="*/ 5340872 h 7150115"/>
              <a:gd name="connsiteX7" fmla="*/ 11284090 w 12709846"/>
              <a:gd name="connsiteY7" fmla="*/ 5200397 h 7150115"/>
              <a:gd name="connsiteX8" fmla="*/ 1150628 w 12709846"/>
              <a:gd name="connsiteY8" fmla="*/ 2660274 h 7150115"/>
              <a:gd name="connsiteX9" fmla="*/ 756307 w 12709846"/>
              <a:gd name="connsiteY9" fmla="*/ 3054595 h 7150115"/>
              <a:gd name="connsiteX10" fmla="*/ 756307 w 12709846"/>
              <a:gd name="connsiteY10" fmla="*/ 6380316 h 7150115"/>
              <a:gd name="connsiteX11" fmla="*/ 1150628 w 12709846"/>
              <a:gd name="connsiteY11" fmla="*/ 6774637 h 7150115"/>
              <a:gd name="connsiteX12" fmla="*/ 4882062 w 12709846"/>
              <a:gd name="connsiteY12" fmla="*/ 6774637 h 7150115"/>
              <a:gd name="connsiteX13" fmla="*/ 5276382 w 12709846"/>
              <a:gd name="connsiteY13" fmla="*/ 6380316 h 7150115"/>
              <a:gd name="connsiteX14" fmla="*/ 5276382 w 12709846"/>
              <a:gd name="connsiteY14" fmla="*/ 3054595 h 7150115"/>
              <a:gd name="connsiteX15" fmla="*/ 4882062 w 12709846"/>
              <a:gd name="connsiteY15" fmla="*/ 2660274 h 7150115"/>
              <a:gd name="connsiteX16" fmla="*/ 1916108 w 12709846"/>
              <a:gd name="connsiteY16" fmla="*/ 1389149 h 7150115"/>
              <a:gd name="connsiteX17" fmla="*/ 1824073 w 12709846"/>
              <a:gd name="connsiteY17" fmla="*/ 1481184 h 7150115"/>
              <a:gd name="connsiteX18" fmla="*/ 1824073 w 12709846"/>
              <a:gd name="connsiteY18" fmla="*/ 1849313 h 7150115"/>
              <a:gd name="connsiteX19" fmla="*/ 1916108 w 12709846"/>
              <a:gd name="connsiteY19" fmla="*/ 1941348 h 7150115"/>
              <a:gd name="connsiteX20" fmla="*/ 10455598 w 12709846"/>
              <a:gd name="connsiteY20" fmla="*/ 1941348 h 7150115"/>
              <a:gd name="connsiteX21" fmla="*/ 10547633 w 12709846"/>
              <a:gd name="connsiteY21" fmla="*/ 1849313 h 7150115"/>
              <a:gd name="connsiteX22" fmla="*/ 10547633 w 12709846"/>
              <a:gd name="connsiteY22" fmla="*/ 1481184 h 7150115"/>
              <a:gd name="connsiteX23" fmla="*/ 10455598 w 12709846"/>
              <a:gd name="connsiteY23" fmla="*/ 1389149 h 7150115"/>
              <a:gd name="connsiteX24" fmla="*/ 0 w 12709846"/>
              <a:gd name="connsiteY24" fmla="*/ 0 h 7150115"/>
              <a:gd name="connsiteX25" fmla="*/ 12709846 w 12709846"/>
              <a:gd name="connsiteY25" fmla="*/ 0 h 7150115"/>
              <a:gd name="connsiteX26" fmla="*/ 12709846 w 12709846"/>
              <a:gd name="connsiteY26" fmla="*/ 7150115 h 7150115"/>
              <a:gd name="connsiteX27" fmla="*/ 0 w 12709846"/>
              <a:gd name="connsiteY27" fmla="*/ 7150115 h 71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709846" h="7150115">
                <a:moveTo>
                  <a:pt x="9805923" y="5200397"/>
                </a:moveTo>
                <a:cubicBezTo>
                  <a:pt x="9728341" y="5200397"/>
                  <a:pt x="9665448" y="5263290"/>
                  <a:pt x="9665448" y="5340872"/>
                </a:cubicBezTo>
                <a:lnTo>
                  <a:pt x="9665448" y="6525650"/>
                </a:lnTo>
                <a:cubicBezTo>
                  <a:pt x="9665448" y="6603232"/>
                  <a:pt x="9728341" y="6666125"/>
                  <a:pt x="9805923" y="6666125"/>
                </a:cubicBezTo>
                <a:lnTo>
                  <a:pt x="11284090" y="6666125"/>
                </a:lnTo>
                <a:cubicBezTo>
                  <a:pt x="11361672" y="6666125"/>
                  <a:pt x="11424565" y="6603232"/>
                  <a:pt x="11424565" y="6525650"/>
                </a:cubicBezTo>
                <a:lnTo>
                  <a:pt x="11424565" y="5340872"/>
                </a:lnTo>
                <a:cubicBezTo>
                  <a:pt x="11424565" y="5263290"/>
                  <a:pt x="11361672" y="5200397"/>
                  <a:pt x="11284090" y="5200397"/>
                </a:cubicBezTo>
                <a:close/>
                <a:moveTo>
                  <a:pt x="1150628" y="2660274"/>
                </a:moveTo>
                <a:cubicBezTo>
                  <a:pt x="932851" y="2660274"/>
                  <a:pt x="756307" y="2836818"/>
                  <a:pt x="756307" y="3054595"/>
                </a:cubicBezTo>
                <a:lnTo>
                  <a:pt x="756307" y="6380316"/>
                </a:lnTo>
                <a:cubicBezTo>
                  <a:pt x="756307" y="6598093"/>
                  <a:pt x="932851" y="6774637"/>
                  <a:pt x="1150628" y="6774637"/>
                </a:cubicBezTo>
                <a:lnTo>
                  <a:pt x="4882062" y="6774637"/>
                </a:lnTo>
                <a:cubicBezTo>
                  <a:pt x="5099838" y="6774637"/>
                  <a:pt x="5276382" y="6598093"/>
                  <a:pt x="5276382" y="6380316"/>
                </a:cubicBezTo>
                <a:lnTo>
                  <a:pt x="5276382" y="3054595"/>
                </a:lnTo>
                <a:cubicBezTo>
                  <a:pt x="5276382" y="2836818"/>
                  <a:pt x="5099838" y="2660274"/>
                  <a:pt x="4882062" y="2660274"/>
                </a:cubicBezTo>
                <a:close/>
                <a:moveTo>
                  <a:pt x="1916108" y="1389149"/>
                </a:moveTo>
                <a:cubicBezTo>
                  <a:pt x="1865278" y="1389149"/>
                  <a:pt x="1824073" y="1430354"/>
                  <a:pt x="1824073" y="1481184"/>
                </a:cubicBezTo>
                <a:lnTo>
                  <a:pt x="1824073" y="1849313"/>
                </a:lnTo>
                <a:cubicBezTo>
                  <a:pt x="1824073" y="1900143"/>
                  <a:pt x="1865278" y="1941348"/>
                  <a:pt x="1916108" y="1941348"/>
                </a:cubicBezTo>
                <a:lnTo>
                  <a:pt x="10455598" y="1941348"/>
                </a:lnTo>
                <a:cubicBezTo>
                  <a:pt x="10506428" y="1941348"/>
                  <a:pt x="10547633" y="1900143"/>
                  <a:pt x="10547633" y="1849313"/>
                </a:cubicBezTo>
                <a:lnTo>
                  <a:pt x="10547633" y="1481184"/>
                </a:lnTo>
                <a:cubicBezTo>
                  <a:pt x="10547633" y="1430354"/>
                  <a:pt x="10506428" y="1389149"/>
                  <a:pt x="10455598" y="1389149"/>
                </a:cubicBezTo>
                <a:close/>
                <a:moveTo>
                  <a:pt x="0" y="0"/>
                </a:moveTo>
                <a:lnTo>
                  <a:pt x="12709846" y="0"/>
                </a:lnTo>
                <a:lnTo>
                  <a:pt x="12709846" y="7150115"/>
                </a:lnTo>
                <a:lnTo>
                  <a:pt x="0" y="715011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031487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07239D-861E-B6BA-4A4B-4CF5A77104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5726" y="1247140"/>
            <a:ext cx="8426704" cy="519601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AutoNum type="arabicPeriod"/>
            </a:pPr>
            <a:r>
              <a:rPr lang="ko-KR" sz="1800" b="1">
                <a:ea typeface="+mn-lt"/>
                <a:cs typeface="+mn-lt"/>
              </a:rPr>
              <a:t>처방 내역에 대한 효과를 확인할 수 있는 데이터 </a:t>
            </a:r>
            <a:r>
              <a:rPr lang="ko-KR" altLang="en-US" sz="1800" b="1">
                <a:ea typeface="+mn-lt"/>
                <a:cs typeface="+mn-lt"/>
              </a:rPr>
              <a:t>부족</a:t>
            </a:r>
            <a:endParaRPr lang="ko-KR" sz="1800">
              <a:ea typeface="+mn-lt"/>
              <a:cs typeface="+mn-lt"/>
            </a:endParaRPr>
          </a:p>
          <a:p>
            <a:pPr marL="800100" lvl="1" indent="-227965">
              <a:buFont typeface="Courier New" panose="020B0604020202020204" pitchFamily="34" charset="0"/>
              <a:buChar char="o"/>
            </a:pPr>
            <a:r>
              <a:rPr lang="ko-KR" altLang="en-US" sz="1800">
                <a:ea typeface="+mn-lt"/>
                <a:cs typeface="+mn-lt"/>
              </a:rPr>
              <a:t>이번</a:t>
            </a:r>
            <a:r>
              <a:rPr lang="ko-KR" sz="1800">
                <a:ea typeface="+mn-lt"/>
                <a:cs typeface="+mn-lt"/>
              </a:rPr>
              <a:t> 분석에서는 약물 처방 내역을 기반으로 네트워크를 구성했지만, 처방된 약물이 실제로 환자에게 얼마나 효과가 있었는지에 대한 정보를 확인할 수 없었습니다.</a:t>
            </a:r>
          </a:p>
          <a:p>
            <a:pPr marL="800100" lvl="1" indent="-227965">
              <a:buFont typeface="Courier New" panose="020B0604020202020204" pitchFamily="34" charset="0"/>
              <a:buChar char="o"/>
            </a:pPr>
            <a:r>
              <a:rPr lang="ko-KR" altLang="en-US" sz="1800" b="1">
                <a:ea typeface="+mn-lt"/>
                <a:cs typeface="+mn-lt"/>
              </a:rPr>
              <a:t>치료 결과</a:t>
            </a:r>
            <a:r>
              <a:rPr lang="ko-KR" altLang="en-US" sz="1800">
                <a:ea typeface="+mn-lt"/>
                <a:cs typeface="+mn-lt"/>
              </a:rPr>
              <a:t> (약물의 임상적 효과 혹은 치료의 만족도 등) 를 분석 단계에서 포함 할 수 있었다면 활용성이 높은 인사이트를 도출할 수 있었을 것 같습니다. </a:t>
            </a:r>
          </a:p>
          <a:p>
            <a:pPr marL="342900" indent="-342900">
              <a:buAutoNum type="arabicPeriod"/>
            </a:pPr>
            <a:r>
              <a:rPr lang="ko-KR" altLang="en-US" sz="1800" b="1">
                <a:ea typeface="+mn-lt"/>
                <a:cs typeface="+mn-lt"/>
              </a:rPr>
              <a:t>각 약물</a:t>
            </a:r>
            <a:r>
              <a:rPr lang="ko-KR" sz="1800" b="1">
                <a:ea typeface="+mn-lt"/>
                <a:cs typeface="+mn-lt"/>
              </a:rPr>
              <a:t> 처방 = </a:t>
            </a:r>
            <a:r>
              <a:rPr lang="ko-KR" altLang="en-US" sz="1800" b="1">
                <a:ea typeface="+mn-lt"/>
                <a:cs typeface="+mn-lt"/>
              </a:rPr>
              <a:t>해당 질병 발병</a:t>
            </a:r>
            <a:r>
              <a:rPr lang="ko-KR" sz="1800" b="1">
                <a:ea typeface="+mn-lt"/>
                <a:cs typeface="+mn-lt"/>
              </a:rPr>
              <a:t>으로 가정한 </a:t>
            </a:r>
            <a:r>
              <a:rPr lang="ko-KR" altLang="en-US" sz="1800" b="1">
                <a:ea typeface="+mn-lt"/>
                <a:cs typeface="+mn-lt"/>
              </a:rPr>
              <a:t>점</a:t>
            </a:r>
            <a:endParaRPr lang="ko-KR" sz="1800">
              <a:ea typeface="+mn-lt"/>
              <a:cs typeface="+mn-lt"/>
            </a:endParaRPr>
          </a:p>
          <a:p>
            <a:pPr marL="800100" lvl="1" indent="-227965">
              <a:buFont typeface="Courier New" panose="020B0604020202020204" pitchFamily="34" charset="0"/>
              <a:buChar char="o"/>
            </a:pPr>
            <a:r>
              <a:rPr lang="ko-KR" altLang="en-US" sz="1800">
                <a:ea typeface="+mn-lt"/>
                <a:cs typeface="+mn-lt"/>
              </a:rPr>
              <a:t>분석에서</a:t>
            </a:r>
            <a:r>
              <a:rPr lang="ko-KR" sz="1800">
                <a:ea typeface="+mn-lt"/>
                <a:cs typeface="+mn-lt"/>
              </a:rPr>
              <a:t> </a:t>
            </a:r>
            <a:r>
              <a:rPr lang="ko-KR" sz="1800" b="1">
                <a:ea typeface="+mn-lt"/>
                <a:cs typeface="+mn-lt"/>
              </a:rPr>
              <a:t>항우울제 처방을 우울증 진단의 대리 변수로 사용</a:t>
            </a:r>
            <a:r>
              <a:rPr lang="ko-KR" sz="1800">
                <a:ea typeface="+mn-lt"/>
                <a:cs typeface="+mn-lt"/>
              </a:rPr>
              <a:t>했기 때문에, 실제 환자가 우울증을 앓고 있었는지 여부를 정확히 확인할 수 없었습니다.</a:t>
            </a:r>
            <a:endParaRPr lang="ko-KR" altLang="en-US" sz="1800">
              <a:ea typeface="+mn-lt"/>
              <a:cs typeface="+mn-lt"/>
            </a:endParaRPr>
          </a:p>
          <a:p>
            <a:pPr marL="800100" lvl="1" indent="-227965">
              <a:buFont typeface="Courier New" panose="020B0604020202020204" pitchFamily="34" charset="0"/>
              <a:buChar char="o"/>
            </a:pPr>
            <a:r>
              <a:rPr lang="ko-KR" sz="1800">
                <a:ea typeface="+mn-lt"/>
                <a:cs typeface="+mn-lt"/>
              </a:rPr>
              <a:t>항우울제는 우울증뿐 아니라 </a:t>
            </a:r>
            <a:r>
              <a:rPr lang="ko-KR" sz="1800" b="1">
                <a:ea typeface="+mn-lt"/>
                <a:cs typeface="+mn-lt"/>
              </a:rPr>
              <a:t>불안장애, 만성 통증, 수면장애</a:t>
            </a:r>
            <a:r>
              <a:rPr lang="ko-KR" sz="1800">
                <a:ea typeface="+mn-lt"/>
                <a:cs typeface="+mn-lt"/>
              </a:rPr>
              <a:t> 등 다양한 질환에서 처방될 수 있기 때문에, 모든 </a:t>
            </a:r>
            <a:r>
              <a:rPr lang="ko-KR" altLang="en-US" sz="1800">
                <a:ea typeface="+mn-lt"/>
                <a:cs typeface="+mn-lt"/>
              </a:rPr>
              <a:t>비</a:t>
            </a:r>
            <a:r>
              <a:rPr lang="ko-KR" sz="1800">
                <a:ea typeface="+mn-lt"/>
                <a:cs typeface="+mn-lt"/>
              </a:rPr>
              <a:t>항우울제 처방 환자를 </a:t>
            </a:r>
            <a:r>
              <a:rPr lang="ko-KR" altLang="en-US" sz="1800">
                <a:ea typeface="+mn-lt"/>
                <a:cs typeface="+mn-lt"/>
              </a:rPr>
              <a:t>비</a:t>
            </a:r>
            <a:r>
              <a:rPr lang="ko-KR" sz="1800">
                <a:ea typeface="+mn-lt"/>
                <a:cs typeface="+mn-lt"/>
              </a:rPr>
              <a:t>우울증 환자로 간주한 것은 </a:t>
            </a:r>
            <a:r>
              <a:rPr lang="ko-KR" sz="1800" b="1">
                <a:ea typeface="+mn-lt"/>
                <a:cs typeface="+mn-lt"/>
              </a:rPr>
              <a:t>해석에 혼동</a:t>
            </a:r>
            <a:r>
              <a:rPr lang="ko-KR" sz="1800">
                <a:ea typeface="+mn-lt"/>
                <a:cs typeface="+mn-lt"/>
              </a:rPr>
              <a:t>을 줄 수 있습니다.</a:t>
            </a:r>
            <a:endParaRPr lang="ko-KR" altLang="en-US" sz="1800">
              <a:ea typeface="+mn-lt"/>
              <a:cs typeface="+mn-lt"/>
            </a:endParaRPr>
          </a:p>
          <a:p>
            <a:pPr marL="800100" lvl="1" indent="-227965">
              <a:buFont typeface="Courier New" panose="020B0604020202020204" pitchFamily="34" charset="0"/>
              <a:buChar char="o"/>
            </a:pPr>
            <a:r>
              <a:rPr lang="ko-KR" sz="1800">
                <a:ea typeface="+mn-lt"/>
                <a:cs typeface="+mn-lt"/>
              </a:rPr>
              <a:t>환자의</a:t>
            </a:r>
            <a:r>
              <a:rPr lang="ko-KR" altLang="en-US" sz="1800">
                <a:ea typeface="+mn-lt"/>
                <a:cs typeface="+mn-lt"/>
              </a:rPr>
              <a:t> 정확한 진단 정보</a:t>
            </a:r>
            <a:r>
              <a:rPr lang="en-US" altLang="ko-KR" sz="1800">
                <a:ea typeface="+mn-lt"/>
                <a:cs typeface="+mn-lt"/>
              </a:rPr>
              <a:t>(</a:t>
            </a:r>
            <a:r>
              <a:rPr lang="ko-KR" altLang="en-US" sz="1800">
                <a:ea typeface="+mn-lt"/>
                <a:cs typeface="+mn-lt"/>
              </a:rPr>
              <a:t>예</a:t>
            </a:r>
            <a:r>
              <a:rPr lang="en-US" altLang="ko-KR" sz="1800">
                <a:ea typeface="+mn-lt"/>
                <a:cs typeface="+mn-lt"/>
              </a:rPr>
              <a:t>:</a:t>
            </a:r>
            <a:r>
              <a:rPr lang="ko-KR" altLang="en-US" sz="1800">
                <a:ea typeface="+mn-lt"/>
                <a:cs typeface="+mn-lt"/>
              </a:rPr>
              <a:t> 우울증 진단 코드</a:t>
            </a:r>
            <a:r>
              <a:rPr lang="en-US" altLang="ko-KR" sz="1800">
                <a:ea typeface="+mn-lt"/>
                <a:cs typeface="+mn-lt"/>
              </a:rPr>
              <a:t>)</a:t>
            </a:r>
            <a:r>
              <a:rPr lang="ko-KR" altLang="en-US" sz="1800">
                <a:ea typeface="+mn-lt"/>
                <a:cs typeface="+mn-lt"/>
              </a:rPr>
              <a:t>가 있었다면</a:t>
            </a:r>
            <a:r>
              <a:rPr lang="en-US" altLang="ko-KR" sz="1800">
                <a:ea typeface="+mn-lt"/>
                <a:cs typeface="+mn-lt"/>
              </a:rPr>
              <a:t>,</a:t>
            </a:r>
            <a:r>
              <a:rPr lang="ko-KR" altLang="en-US" sz="1800">
                <a:ea typeface="+mn-lt"/>
                <a:cs typeface="+mn-lt"/>
              </a:rPr>
              <a:t> 네트워크가 더 신뢰할 수 있는 </a:t>
            </a:r>
            <a:r>
              <a:rPr lang="ko-KR" altLang="en-US" sz="1800" b="1">
                <a:ea typeface="+mn-lt"/>
                <a:cs typeface="+mn-lt"/>
              </a:rPr>
              <a:t>우울증 중심의 구조</a:t>
            </a:r>
            <a:r>
              <a:rPr lang="ko-KR" altLang="en-US" sz="1800">
                <a:ea typeface="+mn-lt"/>
                <a:cs typeface="+mn-lt"/>
              </a:rPr>
              <a:t>로 구성되었을 것입니다</a:t>
            </a:r>
            <a:r>
              <a:rPr lang="en-US" altLang="ko-KR" sz="1800">
                <a:ea typeface="+mn-lt"/>
                <a:cs typeface="+mn-lt"/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164370-AB12-5177-C2F4-022C0800BF5D}"/>
              </a:ext>
            </a:extLst>
          </p:cNvPr>
          <p:cNvSpPr txBox="1">
            <a:spLocks/>
          </p:cNvSpPr>
          <p:nvPr/>
        </p:nvSpPr>
        <p:spPr>
          <a:xfrm>
            <a:off x="444500" y="414843"/>
            <a:ext cx="9146972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err="1">
                <a:latin typeface="Segoe UI Semibold"/>
                <a:cs typeface="Segoe UI Semibold"/>
              </a:rPr>
              <a:t>아쉬운점</a:t>
            </a:r>
            <a:r>
              <a:rPr lang="ko-KR" altLang="en-US" b="1">
                <a:latin typeface="Segoe UI Semibold"/>
                <a:cs typeface="Segoe UI Semibold"/>
              </a:rPr>
              <a:t> 및 추가 </a:t>
            </a:r>
            <a:r>
              <a:rPr lang="ko-KR" altLang="en-US" b="1" err="1">
                <a:latin typeface="Segoe UI Semibold"/>
                <a:cs typeface="Segoe UI Semibold"/>
              </a:rPr>
              <a:t>보완할점</a:t>
            </a:r>
            <a:r>
              <a:rPr lang="ko-KR" altLang="en-US" b="1">
                <a:latin typeface="Segoe UI Semibold"/>
                <a:cs typeface="Segoe UI Semibold"/>
              </a:rPr>
              <a:t>(1)</a:t>
            </a:r>
            <a:endParaRPr lang="en-US" b="1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4007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2FEEB-978C-66D3-B5C3-C7F9EE693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1EE576-A76C-1E46-DDCE-0DA63D61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5335" y="1286470"/>
            <a:ext cx="9454071" cy="342318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14935" indent="0">
              <a:buNone/>
            </a:pPr>
            <a:r>
              <a:rPr lang="en-US" sz="2000" b="1">
                <a:ea typeface="+mn-lt"/>
                <a:cs typeface="+mn-lt"/>
              </a:rPr>
              <a:t>3. </a:t>
            </a:r>
            <a:r>
              <a:rPr lang="en-US" sz="2000" b="1" err="1">
                <a:ea typeface="+mn-lt"/>
                <a:cs typeface="+mn-lt"/>
              </a:rPr>
              <a:t>환자별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처방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내역의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연속성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부족</a:t>
            </a:r>
            <a:endParaRPr lang="en-US" altLang="ko-KR" sz="2000">
              <a:cs typeface="Segoe UI"/>
            </a:endParaRPr>
          </a:p>
          <a:p>
            <a:pPr marL="800100" lvl="1" indent="-227965">
              <a:buFont typeface="Courier New" panose="020B0604020202020204" pitchFamily="34" charset="0"/>
              <a:buChar char="o"/>
            </a:pPr>
            <a:r>
              <a:rPr lang="ko-KR" altLang="en-US" sz="2000">
                <a:ea typeface="+mn-lt"/>
                <a:cs typeface="+mn-lt"/>
              </a:rPr>
              <a:t>이번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분석에서는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각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년도별로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환자들의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처방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내역이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 b="1">
                <a:ea typeface="+mn-lt"/>
                <a:cs typeface="+mn-lt"/>
              </a:rPr>
              <a:t>랜덤</a:t>
            </a:r>
            <a:r>
              <a:rPr lang="ko-KR" altLang="en-US" sz="2000">
                <a:ea typeface="+mn-lt"/>
                <a:cs typeface="+mn-lt"/>
              </a:rPr>
              <a:t>으로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추출되었기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때문에</a:t>
            </a:r>
            <a:r>
              <a:rPr lang="en-US" sz="2000">
                <a:ea typeface="+mn-lt"/>
                <a:cs typeface="+mn-lt"/>
              </a:rPr>
              <a:t>,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 b="1">
                <a:ea typeface="+mn-lt"/>
                <a:cs typeface="+mn-lt"/>
              </a:rPr>
              <a:t>환자의</a:t>
            </a:r>
            <a:r>
              <a:rPr lang="en-US" altLang="ko-KR" sz="2000" b="1">
                <a:ea typeface="+mn-lt"/>
                <a:cs typeface="+mn-lt"/>
              </a:rPr>
              <a:t> </a:t>
            </a:r>
            <a:r>
              <a:rPr lang="ko-KR" altLang="en-US" sz="2000" b="1">
                <a:ea typeface="+mn-lt"/>
                <a:cs typeface="+mn-lt"/>
              </a:rPr>
              <a:t>처방</a:t>
            </a:r>
            <a:r>
              <a:rPr lang="en-US" altLang="ko-KR" sz="2000" b="1">
                <a:ea typeface="+mn-lt"/>
                <a:cs typeface="+mn-lt"/>
              </a:rPr>
              <a:t> </a:t>
            </a:r>
            <a:r>
              <a:rPr lang="ko-KR" altLang="en-US" sz="2000" b="1">
                <a:ea typeface="+mn-lt"/>
                <a:cs typeface="+mn-lt"/>
              </a:rPr>
              <a:t>이력이</a:t>
            </a:r>
            <a:r>
              <a:rPr lang="en-US" altLang="ko-KR" sz="2000" b="1">
                <a:ea typeface="+mn-lt"/>
                <a:cs typeface="+mn-lt"/>
              </a:rPr>
              <a:t> </a:t>
            </a:r>
            <a:r>
              <a:rPr lang="ko-KR" altLang="en-US" sz="2000" b="1">
                <a:ea typeface="+mn-lt"/>
                <a:cs typeface="+mn-lt"/>
              </a:rPr>
              <a:t>시간적으로</a:t>
            </a:r>
            <a:r>
              <a:rPr lang="en-US" altLang="ko-KR" sz="2000" b="1">
                <a:ea typeface="+mn-lt"/>
                <a:cs typeface="+mn-lt"/>
              </a:rPr>
              <a:t> </a:t>
            </a:r>
            <a:r>
              <a:rPr lang="ko-KR" altLang="en-US" sz="2000" b="1">
                <a:ea typeface="+mn-lt"/>
                <a:cs typeface="+mn-lt"/>
              </a:rPr>
              <a:t>이어지지</a:t>
            </a:r>
            <a:r>
              <a:rPr lang="en-US" altLang="ko-KR" sz="2000" b="1">
                <a:ea typeface="+mn-lt"/>
                <a:cs typeface="+mn-lt"/>
              </a:rPr>
              <a:t> </a:t>
            </a:r>
            <a:r>
              <a:rPr lang="ko-KR" altLang="en-US" sz="2000" b="1">
                <a:ea typeface="+mn-lt"/>
                <a:cs typeface="+mn-lt"/>
              </a:rPr>
              <a:t>않는</a:t>
            </a:r>
            <a:r>
              <a:rPr lang="en-US" altLang="ko-KR" sz="2000" b="1">
                <a:ea typeface="+mn-lt"/>
                <a:cs typeface="+mn-lt"/>
              </a:rPr>
              <a:t> </a:t>
            </a:r>
            <a:r>
              <a:rPr lang="ko-KR" altLang="en-US" sz="2000" b="1">
                <a:ea typeface="+mn-lt"/>
                <a:cs typeface="+mn-lt"/>
              </a:rPr>
              <a:t>점</a:t>
            </a:r>
            <a:r>
              <a:rPr lang="ko-KR" altLang="en-US" sz="2000">
                <a:ea typeface="+mn-lt"/>
                <a:cs typeface="+mn-lt"/>
              </a:rPr>
              <a:t>이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아쉬웠습니다</a:t>
            </a:r>
            <a:r>
              <a:rPr lang="en-US" altLang="ko-KR" sz="2000">
                <a:ea typeface="+mn-lt"/>
                <a:cs typeface="+mn-lt"/>
              </a:rPr>
              <a:t>.</a:t>
            </a:r>
          </a:p>
          <a:p>
            <a:pPr marL="800100" lvl="1" indent="-227965">
              <a:buFont typeface="Courier New" panose="020B0604020202020204" pitchFamily="34" charset="0"/>
              <a:buChar char="o"/>
            </a:pPr>
            <a:endParaRPr lang="en-US" altLang="ko-KR" sz="2000">
              <a:ea typeface="+mn-lt"/>
              <a:cs typeface="+mn-lt"/>
            </a:endParaRPr>
          </a:p>
          <a:p>
            <a:pPr marL="114940" indent="0">
              <a:buNone/>
            </a:pPr>
            <a:r>
              <a:rPr lang="en-US" sz="2000" b="1">
                <a:ea typeface="+mn-lt"/>
                <a:cs typeface="+mn-lt"/>
              </a:rPr>
              <a:t>4. </a:t>
            </a:r>
            <a:r>
              <a:rPr lang="ko-KR" altLang="en-US" sz="2000" b="1">
                <a:ea typeface="+mn-lt"/>
                <a:cs typeface="+mn-lt"/>
              </a:rPr>
              <a:t>네트워크의 </a:t>
            </a:r>
            <a:r>
              <a:rPr lang="en-US" altLang="ko-KR" sz="2000" b="1">
                <a:ea typeface="+mn-lt"/>
                <a:cs typeface="+mn-lt"/>
              </a:rPr>
              <a:t>Direction </a:t>
            </a:r>
            <a:r>
              <a:rPr lang="ko-KR" altLang="en-US" sz="2000" b="1">
                <a:ea typeface="+mn-lt"/>
                <a:cs typeface="+mn-lt"/>
              </a:rPr>
              <a:t>부재</a:t>
            </a:r>
            <a:endParaRPr lang="en-US" altLang="ko-KR" sz="2000" b="1">
              <a:ea typeface="+mn-lt"/>
              <a:cs typeface="+mn-lt"/>
            </a:endParaRPr>
          </a:p>
          <a:p>
            <a:pPr marL="857885" lvl="1" indent="-285750">
              <a:buFont typeface="Courier New" panose="02070309020205020404" pitchFamily="49" charset="0"/>
              <a:buChar char="o"/>
            </a:pPr>
            <a:r>
              <a:rPr lang="ko-KR" altLang="en-US" sz="2000">
                <a:ea typeface="+mn-lt"/>
                <a:cs typeface="+mn-lt"/>
              </a:rPr>
              <a:t>처방전과 약물 사이의 </a:t>
            </a:r>
            <a:r>
              <a:rPr lang="en-US" altLang="ko-KR" sz="2000">
                <a:ea typeface="+mn-lt"/>
                <a:cs typeface="+mn-lt"/>
              </a:rPr>
              <a:t>Bipartite </a:t>
            </a:r>
            <a:r>
              <a:rPr lang="ko-KR" altLang="en-US" sz="2000">
                <a:ea typeface="+mn-lt"/>
                <a:cs typeface="+mn-lt"/>
              </a:rPr>
              <a:t>그래</a:t>
            </a:r>
            <a:r>
              <a:rPr lang="ko-KR" altLang="en-US" sz="2000">
                <a:ea typeface="+mn-lt"/>
                <a:cs typeface="Segoe UI"/>
              </a:rPr>
              <a:t>프에서 추출한 네트워크이기 때문에</a:t>
            </a:r>
            <a:r>
              <a:rPr lang="en-US" altLang="ko-KR" sz="2000">
                <a:ea typeface="+mn-lt"/>
                <a:cs typeface="Segoe UI"/>
              </a:rPr>
              <a:t>, </a:t>
            </a:r>
            <a:r>
              <a:rPr lang="ko-KR" altLang="en-US" sz="2000">
                <a:ea typeface="+mn-lt"/>
                <a:cs typeface="Segoe UI"/>
              </a:rPr>
              <a:t>네트워크에 방향성이 존재하지 않았습니다</a:t>
            </a:r>
            <a:r>
              <a:rPr lang="en-US" altLang="ko-KR" sz="2000">
                <a:ea typeface="+mn-lt"/>
                <a:cs typeface="Segoe UI"/>
              </a:rPr>
              <a:t>.</a:t>
            </a:r>
          </a:p>
          <a:p>
            <a:pPr marL="857885" lvl="1" indent="-285750">
              <a:buFont typeface="Courier New" panose="02070309020205020404" pitchFamily="49" charset="0"/>
              <a:buChar char="o"/>
            </a:pPr>
            <a:r>
              <a:rPr lang="ko-KR" altLang="en-US" sz="2000">
                <a:ea typeface="+mn-lt"/>
                <a:cs typeface="Segoe UI"/>
              </a:rPr>
              <a:t>방향성이 있었을 경우 할 수 있는 다양한 분석을 하지 못했다는 점이 아쉽습니다</a:t>
            </a:r>
            <a:r>
              <a:rPr lang="en-US" altLang="ko-KR" sz="2000">
                <a:ea typeface="+mn-lt"/>
                <a:cs typeface="Segoe UI"/>
              </a:rPr>
              <a:t>.</a:t>
            </a:r>
            <a:endParaRPr lang="en-US" sz="2000">
              <a:cs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2A90C3-BF82-C35D-CC9E-922209DBCF84}"/>
              </a:ext>
            </a:extLst>
          </p:cNvPr>
          <p:cNvSpPr txBox="1">
            <a:spLocks/>
          </p:cNvSpPr>
          <p:nvPr/>
        </p:nvSpPr>
        <p:spPr>
          <a:xfrm>
            <a:off x="444500" y="414843"/>
            <a:ext cx="9146972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latin typeface="Segoe UI Semibold"/>
                <a:cs typeface="Segoe UI Semibold"/>
              </a:rPr>
              <a:t>아쉬운점 및 추가 </a:t>
            </a:r>
            <a:r>
              <a:rPr lang="ko-KR" altLang="en-US" b="1" err="1">
                <a:latin typeface="Segoe UI Semibold"/>
                <a:cs typeface="Segoe UI Semibold"/>
              </a:rPr>
              <a:t>보완할점</a:t>
            </a:r>
            <a:r>
              <a:rPr lang="ko-KR" altLang="en-US" b="1">
                <a:latin typeface="Segoe UI Semibold"/>
                <a:cs typeface="Segoe UI Semibold"/>
              </a:rPr>
              <a:t>(2)</a:t>
            </a:r>
            <a:endParaRPr lang="en-US" b="1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6200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Q&amp;A Slide Images – Browse 41 Stock Photos, Vectors, and ...">
            <a:extLst>
              <a:ext uri="{FF2B5EF4-FFF2-40B4-BE49-F238E27FC236}">
                <a16:creationId xmlns:a16="http://schemas.microsoft.com/office/drawing/2014/main" id="{2356CCAE-925C-B920-E82E-07F96225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1714500"/>
            <a:ext cx="5143500" cy="34290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8FE6D444-EC67-191B-D9FE-56A57DFCCF4A}"/>
              </a:ext>
            </a:extLst>
          </p:cNvPr>
          <p:cNvSpPr txBox="1">
            <a:spLocks/>
          </p:cNvSpPr>
          <p:nvPr/>
        </p:nvSpPr>
        <p:spPr>
          <a:xfrm>
            <a:off x="444500" y="414843"/>
            <a:ext cx="9146972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latin typeface="Segoe UI Semibold"/>
                <a:cs typeface="Segoe UI Semibold"/>
              </a:rPr>
              <a:t>감사합니다</a:t>
            </a:r>
            <a:endParaRPr lang="en-US" b="1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615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F166E7-4410-5F05-E71B-4C5FC2F949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0122" y="1861157"/>
            <a:ext cx="2412426" cy="9296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ko-KR" altLang="en-US">
                <a:cs typeface="Segoe UI"/>
              </a:rPr>
              <a:t>수기로 수정된 </a:t>
            </a:r>
            <a:r>
              <a:rPr lang="ko-KR" altLang="en-US" err="1">
                <a:cs typeface="Segoe UI"/>
              </a:rPr>
              <a:t>매핑된</a:t>
            </a:r>
            <a:r>
              <a:rPr lang="ko-KR" altLang="en-US">
                <a:cs typeface="Segoe UI"/>
              </a:rPr>
              <a:t> 데이터를 기존데이터에 반영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C0FB98-8C16-232B-133F-E908EB44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cs typeface="Segoe UI Semibold"/>
              </a:rPr>
              <a:t>데이터 </a:t>
            </a:r>
            <a:r>
              <a:rPr lang="ko-KR" altLang="en-US" err="1">
                <a:cs typeface="Segoe UI Semibold"/>
              </a:rPr>
              <a:t>전처리</a:t>
            </a:r>
            <a:r>
              <a:rPr lang="ko-KR" altLang="en-US">
                <a:cs typeface="Segoe UI Semibold"/>
              </a:rPr>
              <a:t> 과정(2) </a:t>
            </a:r>
            <a:endParaRPr lang="ko-KR" altLang="en-US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D9ACA38-574D-BB57-1603-6962FEFB7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41" y="1250328"/>
            <a:ext cx="7434056" cy="3374473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C8DF9EE-3E11-11F3-0B1F-872A1101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78" y="4535902"/>
            <a:ext cx="4556678" cy="2082110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4284E828-CB7A-95AF-869E-42EDA116CDAE}"/>
              </a:ext>
            </a:extLst>
          </p:cNvPr>
          <p:cNvSpPr txBox="1">
            <a:spLocks/>
          </p:cNvSpPr>
          <p:nvPr/>
        </p:nvSpPr>
        <p:spPr>
          <a:xfrm>
            <a:off x="8090122" y="4909157"/>
            <a:ext cx="2412426" cy="929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8" indent="-228598" algn="l" defTabSz="914391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ko-KR" altLang="en-US">
                <a:cs typeface="Segoe UI"/>
              </a:rPr>
              <a:t>주성분코드 (9자리) </a:t>
            </a:r>
            <a:r>
              <a:rPr lang="ko-KR" altLang="en-US" err="1">
                <a:cs typeface="Segoe UI"/>
              </a:rPr>
              <a:t>를</a:t>
            </a:r>
            <a:r>
              <a:rPr lang="ko-KR" altLang="en-US">
                <a:cs typeface="Segoe UI"/>
              </a:rPr>
              <a:t> ATC 코드로 매핑할 수 있는 매핑 데이터 생성 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8D9C3CC5-3C89-01EA-DD6D-9D5A3725EFD7}"/>
              </a:ext>
            </a:extLst>
          </p:cNvPr>
          <p:cNvSpPr/>
          <p:nvPr/>
        </p:nvSpPr>
        <p:spPr>
          <a:xfrm>
            <a:off x="9105900" y="2832099"/>
            <a:ext cx="393700" cy="1854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86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AEB7F81-D232-962A-C624-47AAE1C6EE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4721860"/>
            <a:ext cx="3255264" cy="19761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ko-KR" altLang="en-US">
                <a:cs typeface="Segoe UI"/>
              </a:rPr>
              <a:t>모든 약물 처방내역이 ATC 코드로 매핑 될 수 있게끔 매핑.  </a:t>
            </a:r>
          </a:p>
          <a:p>
            <a:pPr marL="227965" indent="-227965"/>
            <a:r>
              <a:rPr lang="ko-KR" altLang="en-US">
                <a:cs typeface="Segoe UI"/>
              </a:rPr>
              <a:t>연도별 데이터를 불러와 주성분코드 (</a:t>
            </a:r>
            <a:r>
              <a:rPr lang="ko-KR" altLang="en-US" err="1">
                <a:cs typeface="Segoe UI"/>
              </a:rPr>
              <a:t>MI_code</a:t>
            </a:r>
            <a:r>
              <a:rPr lang="ko-KR" altLang="en-US">
                <a:cs typeface="Segoe UI"/>
              </a:rPr>
              <a:t>)</a:t>
            </a:r>
            <a:r>
              <a:rPr lang="ko-KR" altLang="en-US" err="1">
                <a:cs typeface="Segoe UI"/>
              </a:rPr>
              <a:t>를</a:t>
            </a:r>
            <a:r>
              <a:rPr lang="ko-KR" altLang="en-US">
                <a:cs typeface="Segoe UI"/>
              </a:rPr>
              <a:t> (</a:t>
            </a:r>
            <a:r>
              <a:rPr lang="ko-KR" altLang="en-US" err="1">
                <a:cs typeface="Segoe UI"/>
              </a:rPr>
              <a:t>ATC_code</a:t>
            </a:r>
            <a:r>
              <a:rPr lang="ko-KR" altLang="en-US">
                <a:cs typeface="Segoe UI"/>
              </a:rPr>
              <a:t>)로 매핑. </a:t>
            </a:r>
          </a:p>
          <a:p>
            <a:pPr marL="227965" indent="-227965"/>
            <a:r>
              <a:rPr lang="ko-KR" altLang="en-US">
                <a:cs typeface="Segoe UI"/>
              </a:rPr>
              <a:t>연도별 약물의 식별 방식을 통일하여 우리가 보고자 하는 약물들만 추출할 수 있게 처리.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63EFF8-1AA0-C7CA-E090-B032D16C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cs typeface="Segoe UI Semibold"/>
              </a:rPr>
              <a:t>데이터 </a:t>
            </a:r>
            <a:r>
              <a:rPr lang="ko-KR" altLang="en-US" err="1">
                <a:cs typeface="Segoe UI Semibold"/>
              </a:rPr>
              <a:t>전처리</a:t>
            </a:r>
            <a:r>
              <a:rPr lang="ko-KR" altLang="en-US">
                <a:cs typeface="Segoe UI Semibold"/>
              </a:rPr>
              <a:t> 과정 (3)</a:t>
            </a:r>
            <a:endParaRPr lang="ko-KR" altLang="en-US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4A542B-DD17-1185-72D5-BEC433CBF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1073676"/>
            <a:ext cx="11755120" cy="36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60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0C62C2-0516-0C67-0F3D-0E6E6395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1390"/>
            <a:ext cx="3198564" cy="930792"/>
          </a:xfrm>
          <a:solidFill>
            <a:srgbClr val="D24726"/>
          </a:solidFill>
        </p:spPr>
        <p:txBody>
          <a:bodyPr anchor="ctr">
            <a:norm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문제정의 1:</a:t>
            </a:r>
            <a:endParaRPr lang="ko-KR" altLang="en-US" b="1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B484E6-8A44-F4FE-3030-BCF097456C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9212" y="2394829"/>
            <a:ext cx="9817866" cy="7524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D24726"/>
                </a:solidFill>
                <a:cs typeface="Segoe UI"/>
              </a:rPr>
              <a:t>COVID-19은</a:t>
            </a:r>
            <a:r>
              <a:rPr lang="ko-KR" b="1">
                <a:solidFill>
                  <a:srgbClr val="D24726"/>
                </a:solidFill>
                <a:cs typeface="Segoe UI"/>
              </a:rPr>
              <a:t> 항우울제 처방</a:t>
            </a:r>
            <a:r>
              <a:rPr lang="en-US" altLang="ko-KR" b="1">
                <a:solidFill>
                  <a:srgbClr val="D24726"/>
                </a:solidFill>
                <a:cs typeface="Segoe UI"/>
              </a:rPr>
              <a:t> </a:t>
            </a:r>
            <a:r>
              <a:rPr lang="ko-KR" altLang="en-US" b="1">
                <a:solidFill>
                  <a:srgbClr val="D24726"/>
                </a:solidFill>
                <a:cs typeface="Segoe UI"/>
              </a:rPr>
              <a:t>네트워크에</a:t>
            </a:r>
            <a:r>
              <a:rPr lang="ko-KR" b="1">
                <a:solidFill>
                  <a:srgbClr val="D24726"/>
                </a:solidFill>
                <a:cs typeface="Segoe UI"/>
              </a:rPr>
              <a:t> </a:t>
            </a:r>
            <a:r>
              <a:rPr lang="ko-KR" altLang="en-US" b="1">
                <a:solidFill>
                  <a:srgbClr val="D24726"/>
                </a:solidFill>
                <a:cs typeface="Segoe UI"/>
              </a:rPr>
              <a:t>영향을 미쳤는가?</a:t>
            </a:r>
            <a:endParaRPr lang="ko-KR"/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421228F5-A060-FBDB-FD1F-3601E206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799" y="3357217"/>
            <a:ext cx="2656893" cy="2656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F709AD-1446-0829-FE6A-29A7BB3E93C1}"/>
              </a:ext>
            </a:extLst>
          </p:cNvPr>
          <p:cNvSpPr txBox="1"/>
          <p:nvPr/>
        </p:nvSpPr>
        <p:spPr>
          <a:xfrm>
            <a:off x="5461037" y="3719570"/>
            <a:ext cx="113703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600" b="1">
                <a:solidFill>
                  <a:srgbClr val="D24726"/>
                </a:solidFill>
                <a:latin typeface="Aharoni"/>
                <a:cs typeface="Segoe UI"/>
              </a:rPr>
              <a:t>?</a:t>
            </a:r>
            <a:endParaRPr lang="en-US" sz="9600" b="1">
              <a:solidFill>
                <a:srgbClr val="D24726"/>
              </a:solidFill>
              <a:latin typeface="Aharoni"/>
              <a:cs typeface="Aharon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F2DF76-C931-374B-BEE9-180D5ACDF1D6}"/>
              </a:ext>
            </a:extLst>
          </p:cNvPr>
          <p:cNvCxnSpPr/>
          <p:nvPr/>
        </p:nvCxnSpPr>
        <p:spPr>
          <a:xfrm>
            <a:off x="6155973" y="4568811"/>
            <a:ext cx="969826" cy="1488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E4D5DF-C16A-9B62-DF9F-9B395FAA42F2}"/>
              </a:ext>
            </a:extLst>
          </p:cNvPr>
          <p:cNvCxnSpPr>
            <a:cxnSpLocks/>
          </p:cNvCxnSpPr>
          <p:nvPr/>
        </p:nvCxnSpPr>
        <p:spPr>
          <a:xfrm>
            <a:off x="4530984" y="4550449"/>
            <a:ext cx="969826" cy="14882"/>
          </a:xfrm>
          <a:prstGeom prst="straightConnector1">
            <a:avLst/>
          </a:prstGeom>
          <a:ln w="57150"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Picture 3" descr="코로나바이러스 아이콘 흰색 배경에 고립입니다. 코로나 19. | 프리미엄 벡터">
            <a:extLst>
              <a:ext uri="{FF2B5EF4-FFF2-40B4-BE49-F238E27FC236}">
                <a16:creationId xmlns:a16="http://schemas.microsoft.com/office/drawing/2014/main" id="{7BDDE18B-D618-D682-A2EF-ABD398F900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85" t="8664" r="13760" b="9269"/>
          <a:stretch/>
        </p:blipFill>
        <p:spPr>
          <a:xfrm>
            <a:off x="2451261" y="3565644"/>
            <a:ext cx="1824904" cy="211366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717CE6-4168-3684-5D6D-D2D5403AD5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963946" y="176785"/>
            <a:ext cx="987652" cy="7299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01051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yslexia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24726"/>
      </a:accent2>
      <a:accent3>
        <a:srgbClr val="9B5AC8"/>
      </a:accent3>
      <a:accent4>
        <a:srgbClr val="F0A11F"/>
      </a:accent4>
      <a:accent5>
        <a:srgbClr val="CB5BA3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D2472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d map for Dyslexia_Win32_ss_v3.potx" id="{52B68AD9-87CD-4104-BE88-D09E115B5193}" vid="{32DE419F-2C9E-491B-9DE2-9CB15F0BB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1A6209-623F-4A40-A043-EF97F4DE51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78DEAE-E0CA-42BB-BA2E-F6A39AAEB4B0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8CC2A95-AB18-4E2B-BAAB-ED507F826E2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Mind map</Template>
  <TotalTime>0</TotalTime>
  <Words>2149</Words>
  <Application>Microsoft Office PowerPoint</Application>
  <PresentationFormat>와이드스크린</PresentationFormat>
  <Paragraphs>364</Paragraphs>
  <Slides>68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80" baseType="lpstr">
      <vt:lpstr>-apple-system</vt:lpstr>
      <vt:lpstr>Noto Sans KR</vt:lpstr>
      <vt:lpstr>Aharoni</vt:lpstr>
      <vt:lpstr>Arial</vt:lpstr>
      <vt:lpstr>Calibri</vt:lpstr>
      <vt:lpstr>Consolas</vt:lpstr>
      <vt:lpstr>Courier New</vt:lpstr>
      <vt:lpstr>Posterama</vt:lpstr>
      <vt:lpstr>Segoe UI</vt:lpstr>
      <vt:lpstr>Segoe UI Semibold</vt:lpstr>
      <vt:lpstr>Times New Roman</vt:lpstr>
      <vt:lpstr>Office Theme</vt:lpstr>
      <vt:lpstr>PowerPoint 프레젠테이션</vt:lpstr>
      <vt:lpstr>목차</vt:lpstr>
      <vt:lpstr>용어 설명</vt:lpstr>
      <vt:lpstr>데이터 출처 (1)</vt:lpstr>
      <vt:lpstr>데이터 출처 (2)</vt:lpstr>
      <vt:lpstr>데이터 전처리 과정(1)</vt:lpstr>
      <vt:lpstr>데이터 전처리 과정(2) </vt:lpstr>
      <vt:lpstr>데이터 전처리 과정 (3)</vt:lpstr>
      <vt:lpstr>문제정의 1:</vt:lpstr>
      <vt:lpstr>보도내용</vt:lpstr>
      <vt:lpstr>보도내용</vt:lpstr>
      <vt:lpstr>보도내용</vt:lpstr>
      <vt:lpstr>항우울제 네트워크에 대한 가설</vt:lpstr>
      <vt:lpstr>항우울제 네트워크에 대한 가설</vt:lpstr>
      <vt:lpstr>항우울제 네트워크에 대한 가설</vt:lpstr>
      <vt:lpstr>그래프 생성 </vt:lpstr>
      <vt:lpstr>거시적 분석: Density 변화</vt:lpstr>
      <vt:lpstr>거시적 분석: 네트워크 거리</vt:lpstr>
      <vt:lpstr>거시적 분석: Mean Degree 분석</vt:lpstr>
      <vt:lpstr>거시적분석: Transitivity</vt:lpstr>
      <vt:lpstr>거시적 분석: Degree Distribution</vt:lpstr>
      <vt:lpstr>Degree centrality vs Eigenvector centrality</vt:lpstr>
      <vt:lpstr>Degree centrality vs Betweenness centrality</vt:lpstr>
      <vt:lpstr>Degree centrality vs Betweenness centrality</vt:lpstr>
      <vt:lpstr>Degree centrality vs Betweenness centrality</vt:lpstr>
      <vt:lpstr>Degree centrality vs Betweenness centrality</vt:lpstr>
      <vt:lpstr>Degree centrality vs Betweenness centrality</vt:lpstr>
      <vt:lpstr>Degree centrality vs Betweenness centrality</vt:lpstr>
      <vt:lpstr>Degree centrality vs Betweenness centrality</vt:lpstr>
      <vt:lpstr>​</vt:lpstr>
      <vt:lpstr>​</vt:lpstr>
      <vt:lpstr>​</vt:lpstr>
      <vt:lpstr>문제정의 2:</vt:lpstr>
      <vt:lpstr>만성질환 네트워크에 대한 가설</vt:lpstr>
      <vt:lpstr>만성질환 질병의 종류</vt:lpstr>
      <vt:lpstr>만성질환 질병의 종류</vt:lpstr>
      <vt:lpstr>만성질환 질병의 종류</vt:lpstr>
      <vt:lpstr>만성질환 처방 약물 ATC 코드 추출</vt:lpstr>
      <vt:lpstr>만성질환 ATC 코드 추출</vt:lpstr>
      <vt:lpstr>두 집단 분류 (우울증 약물 처방 vs 비처방)</vt:lpstr>
      <vt:lpstr>연령대별로 분류 (동일집단) </vt:lpstr>
      <vt:lpstr>그래프 생성 </vt:lpstr>
      <vt:lpstr>만성질환 질병 처방 네트워크 시각화</vt:lpstr>
      <vt:lpstr>만성질환 질병 처방 네트워크 시각화</vt:lpstr>
      <vt:lpstr>만성질환 질병 처방 네트워크 시각화</vt:lpstr>
      <vt:lpstr>PowerPoint 프레젠테이션</vt:lpstr>
      <vt:lpstr>가설 검증:</vt:lpstr>
      <vt:lpstr>시사점:</vt:lpstr>
      <vt:lpstr>시사점:</vt:lpstr>
      <vt:lpstr>시사점:</vt:lpstr>
      <vt:lpstr>시사점:</vt:lpstr>
      <vt:lpstr>시사점:</vt:lpstr>
      <vt:lpstr>시사점:</vt:lpstr>
      <vt:lpstr>시사점:</vt:lpstr>
      <vt:lpstr>시사점:</vt:lpstr>
      <vt:lpstr>시사점:</vt:lpstr>
      <vt:lpstr>시사점:</vt:lpstr>
      <vt:lpstr>Stochastic Block Modeling 적용</vt:lpstr>
      <vt:lpstr>Stochastic Block Modeling 설명</vt:lpstr>
      <vt:lpstr>Stochastic Block Modeling 설명</vt:lpstr>
      <vt:lpstr>Stochastic Block Modeling 설명</vt:lpstr>
      <vt:lpstr>Stochastic Block Modeling 적용</vt:lpstr>
      <vt:lpstr>Stochastic Block Modeling 적용</vt:lpstr>
      <vt:lpstr>Stochastic Block Modeling 적용</vt:lpstr>
      <vt:lpstr>Stochastic Block Modeling 적용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정원준</dc:creator>
  <cp:lastModifiedBy>원준 정</cp:lastModifiedBy>
  <cp:revision>2</cp:revision>
  <dcterms:created xsi:type="dcterms:W3CDTF">2024-11-28T09:37:57Z</dcterms:created>
  <dcterms:modified xsi:type="dcterms:W3CDTF">2024-12-21T07:58:19Z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